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0" r:id="rId2"/>
  </p:sldMasterIdLst>
  <p:notesMasterIdLst>
    <p:notesMasterId r:id="rId103"/>
  </p:notesMasterIdLst>
  <p:handoutMasterIdLst>
    <p:handoutMasterId r:id="rId104"/>
  </p:handoutMasterIdLst>
  <p:sldIdLst>
    <p:sldId id="256" r:id="rId3"/>
    <p:sldId id="257" r:id="rId4"/>
    <p:sldId id="258" r:id="rId5"/>
    <p:sldId id="259" r:id="rId6"/>
    <p:sldId id="260" r:id="rId7"/>
    <p:sldId id="261" r:id="rId8"/>
    <p:sldId id="262" r:id="rId9"/>
    <p:sldId id="293" r:id="rId10"/>
    <p:sldId id="303" r:id="rId11"/>
    <p:sldId id="300" r:id="rId12"/>
    <p:sldId id="304" r:id="rId13"/>
    <p:sldId id="302" r:id="rId14"/>
    <p:sldId id="301" r:id="rId15"/>
    <p:sldId id="263" r:id="rId16"/>
    <p:sldId id="349" r:id="rId17"/>
    <p:sldId id="294" r:id="rId18"/>
    <p:sldId id="308" r:id="rId19"/>
    <p:sldId id="299" r:id="rId20"/>
    <p:sldId id="298" r:id="rId21"/>
    <p:sldId id="297" r:id="rId22"/>
    <p:sldId id="296" r:id="rId23"/>
    <p:sldId id="295" r:id="rId24"/>
    <p:sldId id="264" r:id="rId25"/>
    <p:sldId id="305" r:id="rId26"/>
    <p:sldId id="307" r:id="rId27"/>
    <p:sldId id="306" r:id="rId28"/>
    <p:sldId id="265" r:id="rId29"/>
    <p:sldId id="309" r:id="rId30"/>
    <p:sldId id="311" r:id="rId31"/>
    <p:sldId id="350" r:id="rId32"/>
    <p:sldId id="310" r:id="rId33"/>
    <p:sldId id="266" r:id="rId34"/>
    <p:sldId id="312" r:id="rId35"/>
    <p:sldId id="315" r:id="rId36"/>
    <p:sldId id="314" r:id="rId37"/>
    <p:sldId id="313" r:id="rId38"/>
    <p:sldId id="267" r:id="rId39"/>
    <p:sldId id="316" r:id="rId40"/>
    <p:sldId id="317" r:id="rId41"/>
    <p:sldId id="320" r:id="rId42"/>
    <p:sldId id="318" r:id="rId43"/>
    <p:sldId id="319" r:id="rId44"/>
    <p:sldId id="268" r:id="rId45"/>
    <p:sldId id="321" r:id="rId46"/>
    <p:sldId id="322" r:id="rId47"/>
    <p:sldId id="269" r:id="rId48"/>
    <p:sldId id="323" r:id="rId49"/>
    <p:sldId id="325" r:id="rId50"/>
    <p:sldId id="324" r:id="rId51"/>
    <p:sldId id="270" r:id="rId52"/>
    <p:sldId id="326" r:id="rId53"/>
    <p:sldId id="355" r:id="rId54"/>
    <p:sldId id="356" r:id="rId55"/>
    <p:sldId id="271" r:id="rId56"/>
    <p:sldId id="327" r:id="rId57"/>
    <p:sldId id="328" r:id="rId58"/>
    <p:sldId id="272" r:id="rId59"/>
    <p:sldId id="329" r:id="rId60"/>
    <p:sldId id="273" r:id="rId61"/>
    <p:sldId id="351" r:id="rId62"/>
    <p:sldId id="274" r:id="rId63"/>
    <p:sldId id="331" r:id="rId64"/>
    <p:sldId id="275" r:id="rId65"/>
    <p:sldId id="330" r:id="rId66"/>
    <p:sldId id="276" r:id="rId67"/>
    <p:sldId id="332" r:id="rId68"/>
    <p:sldId id="277" r:id="rId69"/>
    <p:sldId id="333" r:id="rId70"/>
    <p:sldId id="354" r:id="rId71"/>
    <p:sldId id="278" r:id="rId72"/>
    <p:sldId id="334" r:id="rId73"/>
    <p:sldId id="353" r:id="rId74"/>
    <p:sldId id="279" r:id="rId75"/>
    <p:sldId id="336" r:id="rId76"/>
    <p:sldId id="338" r:id="rId77"/>
    <p:sldId id="337" r:id="rId78"/>
    <p:sldId id="280" r:id="rId79"/>
    <p:sldId id="281" r:id="rId80"/>
    <p:sldId id="339" r:id="rId81"/>
    <p:sldId id="352" r:id="rId82"/>
    <p:sldId id="282" r:id="rId83"/>
    <p:sldId id="340" r:id="rId84"/>
    <p:sldId id="283" r:id="rId85"/>
    <p:sldId id="341" r:id="rId86"/>
    <p:sldId id="284" r:id="rId87"/>
    <p:sldId id="285" r:id="rId88"/>
    <p:sldId id="342" r:id="rId89"/>
    <p:sldId id="286" r:id="rId90"/>
    <p:sldId id="343" r:id="rId91"/>
    <p:sldId id="344" r:id="rId92"/>
    <p:sldId id="287" r:id="rId93"/>
    <p:sldId id="345" r:id="rId94"/>
    <p:sldId id="288" r:id="rId95"/>
    <p:sldId id="289" r:id="rId96"/>
    <p:sldId id="346" r:id="rId97"/>
    <p:sldId id="290" r:id="rId98"/>
    <p:sldId id="291" r:id="rId99"/>
    <p:sldId id="292" r:id="rId100"/>
    <p:sldId id="347" r:id="rId101"/>
    <p:sldId id="348" r:id="rId102"/>
  </p:sldIdLst>
  <p:sldSz cx="9144000" cy="6858000" type="screen4x3"/>
  <p:notesSz cx="7099300" cy="10234613"/>
  <p:defaultTex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9">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1" autoAdjust="0"/>
    <p:restoredTop sz="94683" autoAdjust="0"/>
  </p:normalViewPr>
  <p:slideViewPr>
    <p:cSldViewPr>
      <p:cViewPr varScale="1">
        <p:scale>
          <a:sx n="87" d="100"/>
          <a:sy n="87" d="100"/>
        </p:scale>
        <p:origin x="-132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theme" Target="theme/theme1.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2"/>
            <a:ext cx="3076364" cy="511731"/>
          </a:xfrm>
          <a:prstGeom prst="rect">
            <a:avLst/>
          </a:prstGeom>
        </p:spPr>
        <p:txBody>
          <a:bodyPr vert="horz" lIns="99041" tIns="49521" rIns="99041" bIns="49521" rtlCol="0"/>
          <a:lstStyle>
            <a:lvl1pPr algn="l">
              <a:defRPr sz="1300"/>
            </a:lvl1pPr>
          </a:lstStyle>
          <a:p>
            <a:endParaRPr lang="pl-PL"/>
          </a:p>
        </p:txBody>
      </p:sp>
      <p:sp>
        <p:nvSpPr>
          <p:cNvPr id="3" name="Symbol zastępczy daty 2"/>
          <p:cNvSpPr>
            <a:spLocks noGrp="1"/>
          </p:cNvSpPr>
          <p:nvPr>
            <p:ph type="dt" sz="quarter" idx="1"/>
          </p:nvPr>
        </p:nvSpPr>
        <p:spPr>
          <a:xfrm>
            <a:off x="4021294" y="2"/>
            <a:ext cx="3076364" cy="511731"/>
          </a:xfrm>
          <a:prstGeom prst="rect">
            <a:avLst/>
          </a:prstGeom>
        </p:spPr>
        <p:txBody>
          <a:bodyPr vert="horz" lIns="99041" tIns="49521" rIns="99041" bIns="49521" rtlCol="0"/>
          <a:lstStyle>
            <a:lvl1pPr algn="r">
              <a:defRPr sz="1300"/>
            </a:lvl1pPr>
          </a:lstStyle>
          <a:p>
            <a:fld id="{8B359256-4EBF-4125-9209-FE41025C7B9C}" type="datetimeFigureOut">
              <a:rPr lang="pl-PL" smtClean="0"/>
              <a:t>2011-12-30</a:t>
            </a:fld>
            <a:endParaRPr lang="pl-PL"/>
          </a:p>
        </p:txBody>
      </p:sp>
      <p:sp>
        <p:nvSpPr>
          <p:cNvPr id="4" name="Symbol zastępczy stopki 3"/>
          <p:cNvSpPr>
            <a:spLocks noGrp="1"/>
          </p:cNvSpPr>
          <p:nvPr>
            <p:ph type="ftr" sz="quarter" idx="2"/>
          </p:nvPr>
        </p:nvSpPr>
        <p:spPr>
          <a:xfrm>
            <a:off x="0" y="9721108"/>
            <a:ext cx="3076364" cy="511731"/>
          </a:xfrm>
          <a:prstGeom prst="rect">
            <a:avLst/>
          </a:prstGeom>
        </p:spPr>
        <p:txBody>
          <a:bodyPr vert="horz" lIns="99041" tIns="49521" rIns="99041" bIns="49521" rtlCol="0" anchor="b"/>
          <a:lstStyle>
            <a:lvl1pPr algn="l">
              <a:defRPr sz="1300"/>
            </a:lvl1pPr>
          </a:lstStyle>
          <a:p>
            <a:endParaRPr lang="pl-PL"/>
          </a:p>
        </p:txBody>
      </p:sp>
      <p:sp>
        <p:nvSpPr>
          <p:cNvPr id="5" name="Symbol zastępczy numeru slajdu 4"/>
          <p:cNvSpPr>
            <a:spLocks noGrp="1"/>
          </p:cNvSpPr>
          <p:nvPr>
            <p:ph type="sldNum" sz="quarter" idx="3"/>
          </p:nvPr>
        </p:nvSpPr>
        <p:spPr>
          <a:xfrm>
            <a:off x="4021294" y="9721108"/>
            <a:ext cx="3076364" cy="511731"/>
          </a:xfrm>
          <a:prstGeom prst="rect">
            <a:avLst/>
          </a:prstGeom>
        </p:spPr>
        <p:txBody>
          <a:bodyPr vert="horz" lIns="99041" tIns="49521" rIns="99041" bIns="49521" rtlCol="0" anchor="b"/>
          <a:lstStyle>
            <a:lvl1pPr algn="r">
              <a:defRPr sz="1300"/>
            </a:lvl1pPr>
          </a:lstStyle>
          <a:p>
            <a:fld id="{E320931C-97A6-410F-B983-3A390549BF4D}" type="slidenum">
              <a:rPr lang="pl-PL" smtClean="0"/>
              <a:t>‹#›</a:t>
            </a:fld>
            <a:endParaRPr lang="pl-PL"/>
          </a:p>
        </p:txBody>
      </p:sp>
    </p:spTree>
    <p:extLst>
      <p:ext uri="{BB962C8B-B14F-4D97-AF65-F5344CB8AC3E}">
        <p14:creationId xmlns:p14="http://schemas.microsoft.com/office/powerpoint/2010/main" val="3318142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76364" cy="511731"/>
          </a:xfrm>
          <a:prstGeom prst="rect">
            <a:avLst/>
          </a:prstGeom>
        </p:spPr>
        <p:txBody>
          <a:bodyPr vert="horz" lIns="99041" tIns="49521" rIns="99041" bIns="49521" rtlCol="0"/>
          <a:lstStyle>
            <a:lvl1pPr algn="l">
              <a:defRPr sz="1300"/>
            </a:lvl1pPr>
          </a:lstStyle>
          <a:p>
            <a:endParaRPr lang="en-US"/>
          </a:p>
        </p:txBody>
      </p:sp>
      <p:sp>
        <p:nvSpPr>
          <p:cNvPr id="3" name="Date Placeholder 2"/>
          <p:cNvSpPr>
            <a:spLocks noGrp="1"/>
          </p:cNvSpPr>
          <p:nvPr>
            <p:ph type="dt" idx="1"/>
          </p:nvPr>
        </p:nvSpPr>
        <p:spPr>
          <a:xfrm>
            <a:off x="4021294" y="2"/>
            <a:ext cx="3076364" cy="511731"/>
          </a:xfrm>
          <a:prstGeom prst="rect">
            <a:avLst/>
          </a:prstGeom>
        </p:spPr>
        <p:txBody>
          <a:bodyPr vert="horz" lIns="99041" tIns="49521" rIns="99041" bIns="49521" rtlCol="0"/>
          <a:lstStyle>
            <a:lvl1pPr algn="r">
              <a:defRPr sz="1300"/>
            </a:lvl1pPr>
          </a:lstStyle>
          <a:p>
            <a:fld id="{99CC1921-DF74-4DB5-8516-FEE78A013266}" type="datetimeFigureOut">
              <a:rPr lang="en-US" smtClean="0"/>
              <a:pPr/>
              <a:t>12/30/2011</a:t>
            </a:fld>
            <a:endParaRPr lang="en-US"/>
          </a:p>
        </p:txBody>
      </p:sp>
      <p:sp>
        <p:nvSpPr>
          <p:cNvPr id="4" name="Slide Image Placeholder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9041" tIns="49521" rIns="99041" bIns="49521" rtlCol="0" anchor="ctr"/>
          <a:lstStyle/>
          <a:p>
            <a:endParaRPr lang="en-US"/>
          </a:p>
        </p:txBody>
      </p:sp>
      <p:sp>
        <p:nvSpPr>
          <p:cNvPr id="5" name="Notes Placeholder 4"/>
          <p:cNvSpPr>
            <a:spLocks noGrp="1"/>
          </p:cNvSpPr>
          <p:nvPr>
            <p:ph type="body" sz="quarter" idx="3"/>
          </p:nvPr>
        </p:nvSpPr>
        <p:spPr>
          <a:xfrm>
            <a:off x="709931" y="4861443"/>
            <a:ext cx="5679440" cy="4605576"/>
          </a:xfrm>
          <a:prstGeom prst="rect">
            <a:avLst/>
          </a:prstGeom>
        </p:spPr>
        <p:txBody>
          <a:bodyPr vert="horz" lIns="99041" tIns="49521" rIns="99041" bIns="4952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8"/>
            <a:ext cx="3076364" cy="511731"/>
          </a:xfrm>
          <a:prstGeom prst="rect">
            <a:avLst/>
          </a:prstGeom>
        </p:spPr>
        <p:txBody>
          <a:bodyPr vert="horz" lIns="99041" tIns="49521" rIns="99041" bIns="49521"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8"/>
            <a:ext cx="3076364" cy="511731"/>
          </a:xfrm>
          <a:prstGeom prst="rect">
            <a:avLst/>
          </a:prstGeom>
        </p:spPr>
        <p:txBody>
          <a:bodyPr vert="horz" lIns="99041" tIns="49521" rIns="99041" bIns="49521" rtlCol="0" anchor="b"/>
          <a:lstStyle>
            <a:lvl1pPr algn="r">
              <a:defRPr sz="1300"/>
            </a:lvl1pPr>
          </a:lstStyle>
          <a:p>
            <a:fld id="{ED24B878-6DFB-4618-B68C-9AE072238BFB}" type="slidenum">
              <a:rPr lang="en-US" smtClean="0"/>
              <a:pPr/>
              <a:t>‹#›</a:t>
            </a:fld>
            <a:endParaRPr lang="en-US"/>
          </a:p>
        </p:txBody>
      </p:sp>
    </p:spTree>
    <p:extLst>
      <p:ext uri="{BB962C8B-B14F-4D97-AF65-F5344CB8AC3E}">
        <p14:creationId xmlns:p14="http://schemas.microsoft.com/office/powerpoint/2010/main" val="398314009"/>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l-PL" noProof="0" dirty="0"/>
          </a:p>
        </p:txBody>
      </p:sp>
      <p:sp>
        <p:nvSpPr>
          <p:cNvPr id="4" name="Slide Number Placeholder 3"/>
          <p:cNvSpPr>
            <a:spLocks noGrp="1"/>
          </p:cNvSpPr>
          <p:nvPr>
            <p:ph type="sldNum" sz="quarter" idx="10"/>
          </p:nvPr>
        </p:nvSpPr>
        <p:spPr/>
        <p:txBody>
          <a:bodyPr/>
          <a:lstStyle/>
          <a:p>
            <a:fld id="{ED24B878-6DFB-4618-B68C-9AE072238BFB}"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p>
        </p:txBody>
      </p:sp>
      <p:sp>
        <p:nvSpPr>
          <p:cNvPr id="29" name="Title 28"/>
          <p:cNvSpPr>
            <a:spLocks noGrp="1"/>
          </p:cNvSpPr>
          <p:nvPr>
            <p:ph type="ctrTitle"/>
          </p:nvPr>
        </p:nvSpPr>
        <p:spPr>
          <a:xfrm>
            <a:off x="381000" y="4853411"/>
            <a:ext cx="8458200" cy="1222375"/>
          </a:xfrm>
        </p:spPr>
        <p:txBody>
          <a:bodyPr anchor="t"/>
          <a:lstStyle/>
          <a:p>
            <a:r>
              <a:rPr lang="pl-PL" smtClean="0"/>
              <a:t>Kliknij, aby edytować styl</a:t>
            </a:r>
            <a:endParaRPr lang="en-US" dirty="0"/>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l-PL" smtClean="0"/>
              <a:t>Kliknij, aby edytować styl wzorca podtytułu</a:t>
            </a:r>
            <a:endParaRPr lang="en-US" dirty="0"/>
          </a:p>
        </p:txBody>
      </p:sp>
      <p:sp>
        <p:nvSpPr>
          <p:cNvPr id="16" name="Date Placeholder 15"/>
          <p:cNvSpPr>
            <a:spLocks noGrp="1"/>
          </p:cNvSpPr>
          <p:nvPr>
            <p:ph type="dt" sz="half" idx="10"/>
          </p:nvPr>
        </p:nvSpPr>
        <p:spPr/>
        <p:txBody>
          <a:bodyPr/>
          <a:lstStyle/>
          <a:p>
            <a:fld id="{2B10AB5E-65B2-470F-A90D-8944CCF2250D}" type="datetime2">
              <a:rPr lang="en-US" smtClean="0"/>
              <a:pPr/>
              <a:t>Friday, December 30, 2011</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F7A2BDD-D331-44F0-96AA-4FB4ED49706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4C8A7A92-D244-4C94-97DC-00C50A8E32A7}" type="datetime2">
              <a:rPr lang="en-US" smtClean="0"/>
              <a:pPr/>
              <a:t>Friday, December 30, 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7A2BDD-D331-44F0-96AA-4FB4ED497064}" type="slidenum">
              <a:rPr lang="en-US" smtClean="0">
                <a:solidFill>
                  <a:schemeClr val="accent1">
                    <a:shade val="75000"/>
                  </a:schemeClr>
                </a:solidFill>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4C8A7A92-D244-4C94-97DC-00C50A8E32A7}" type="datetime2">
              <a:rPr lang="en-US" smtClean="0"/>
              <a:pPr/>
              <a:t>Friday, December 30, 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7A2BDD-D331-44F0-96AA-4FB4ED497064}" type="slidenum">
              <a:rPr lang="en-US" smtClean="0">
                <a:solidFill>
                  <a:schemeClr val="accent1">
                    <a:shade val="75000"/>
                  </a:schemeClr>
                </a:solidFill>
              </a: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pl-PL" smtClean="0"/>
              <a:t>Kliknij, aby edytować styl</a:t>
            </a:r>
            <a:endParaRPr lang="en-US"/>
          </a:p>
        </p:txBody>
      </p:sp>
      <p:sp>
        <p:nvSpPr>
          <p:cNvPr id="27" name="Content Placeholder 26"/>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25" name="Date Placeholder 24"/>
          <p:cNvSpPr>
            <a:spLocks noGrp="1"/>
          </p:cNvSpPr>
          <p:nvPr>
            <p:ph type="dt" sz="half" idx="10"/>
          </p:nvPr>
        </p:nvSpPr>
        <p:spPr/>
        <p:txBody>
          <a:bodyPr/>
          <a:lstStyle/>
          <a:p>
            <a:fld id="{B5F4066D-E18E-46CA-ADDB-DC7D9F287FCD}" type="datetime2">
              <a:rPr lang="en-US" smtClean="0"/>
              <a:pPr/>
              <a:t>Friday, December 30, 2011</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F7A2BDD-D331-44F0-96AA-4FB4ED49706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p>
        </p:txBody>
      </p:sp>
      <p:sp>
        <p:nvSpPr>
          <p:cNvPr id="6" name="Text Placeholder 5"/>
          <p:cNvSpPr>
            <a:spLocks noGrp="1"/>
          </p:cNvSpPr>
          <p:nvPr>
            <p:ph type="body" idx="1"/>
          </p:nvPr>
        </p:nvSpPr>
        <p:spPr>
          <a:xfrm>
            <a:off x="381000" y="1676400"/>
            <a:ext cx="8458200" cy="1219200"/>
          </a:xfrm>
        </p:spPr>
        <p:txBody>
          <a:bodyPr anchor="b"/>
          <a:lstStyle>
            <a:lvl1pPr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l-PL" smtClean="0"/>
              <a:t>Kliknij, aby edytować style wzorca tekstu</a:t>
            </a:r>
          </a:p>
        </p:txBody>
      </p:sp>
      <p:sp>
        <p:nvSpPr>
          <p:cNvPr id="19" name="Date Placeholder 18"/>
          <p:cNvSpPr>
            <a:spLocks noGrp="1"/>
          </p:cNvSpPr>
          <p:nvPr>
            <p:ph type="dt" sz="half" idx="10"/>
          </p:nvPr>
        </p:nvSpPr>
        <p:spPr/>
        <p:txBody>
          <a:bodyPr/>
          <a:lstStyle/>
          <a:p>
            <a:fld id="{11C6C238-36A3-43CE-9745-62AF0A355E2A}" type="datetime2">
              <a:rPr lang="en-US" smtClean="0"/>
              <a:pPr/>
              <a:t>Friday, December 30, 2011</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CF7A2BDD-D331-44F0-96AA-4FB4ED497064}"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pl-PL" smtClean="0"/>
              <a:t>Kliknij, aby edytować styl</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pl-PL" smtClean="0"/>
              <a:t>Kliknij, aby edytować styl</a:t>
            </a:r>
            <a:endParaRPr lang="en-US" dirty="0"/>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21" name="Date Placeholder 20"/>
          <p:cNvSpPr>
            <a:spLocks noGrp="1"/>
          </p:cNvSpPr>
          <p:nvPr>
            <p:ph type="dt" sz="half" idx="10"/>
          </p:nvPr>
        </p:nvSpPr>
        <p:spPr/>
        <p:txBody>
          <a:bodyPr/>
          <a:lstStyle/>
          <a:p>
            <a:fld id="{8E06EB92-F772-4663-8537-1301BB50BFAC}" type="datetime2">
              <a:rPr lang="en-US" smtClean="0"/>
              <a:pPr/>
              <a:t>Friday, December 30, 2011</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F7A2BDD-D331-44F0-96AA-4FB4ED4970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lang="pl-PL" smtClean="0"/>
              <a:t>Kliknij, aby edytować styl</a:t>
            </a:r>
            <a:endParaRPr lang="en-US" dirty="0"/>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lt"/>
                <a:cs typeface="+mj-lt"/>
              </a:defRPr>
            </a:lvl1pPr>
            <a:lvl2pPr>
              <a:buNone/>
              <a:defRPr sz="2000" b="1"/>
            </a:lvl2pPr>
            <a:lvl3pPr>
              <a:buNone/>
              <a:defRPr sz="1800" b="1"/>
            </a:lvl3pPr>
            <a:lvl4pPr>
              <a:buNone/>
              <a:defRPr sz="1600" b="1"/>
            </a:lvl4pPr>
            <a:lvl5pPr>
              <a:buNone/>
              <a:defRPr sz="1600" b="1"/>
            </a:lvl5pPr>
          </a:lstStyle>
          <a:p>
            <a:pPr lvl="0"/>
            <a:r>
              <a:rPr lang="pl-PL" smtClean="0"/>
              <a:t>Kliknij, aby edytować style wzorca tekstu</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lt"/>
                <a:cs typeface="+mj-lt"/>
              </a:defRPr>
            </a:lvl1pPr>
            <a:lvl2pPr>
              <a:buNone/>
              <a:defRPr sz="2000" b="1"/>
            </a:lvl2pPr>
            <a:lvl3pPr>
              <a:buNone/>
              <a:defRPr sz="1800" b="1"/>
            </a:lvl3pPr>
            <a:lvl4pPr>
              <a:buNone/>
              <a:defRPr sz="1600" b="1"/>
            </a:lvl4pPr>
            <a:lvl5pPr>
              <a:buNone/>
              <a:defRPr sz="1600" b="1"/>
            </a:lvl5pPr>
          </a:lstStyle>
          <a:p>
            <a:pPr lvl="0"/>
            <a:r>
              <a:rPr lang="pl-PL" smtClean="0"/>
              <a:t>Kliknij, aby edytować style wzorca tekstu</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28" name="Content Placeholder 27"/>
          <p:cNvSpPr>
            <a:spLocks noGrp="1"/>
          </p:cNvSpPr>
          <p:nvPr>
            <p:ph sz="quarter" idx="4"/>
          </p:nvPr>
        </p:nvSpPr>
        <p:spPr>
          <a:xfrm>
            <a:off x="4648200" y="1316037"/>
            <a:ext cx="4270375" cy="3941763"/>
          </a:xfrm>
        </p:spPr>
        <p:txBody>
          <a:bodyPr/>
          <a:lstStyle>
            <a:lvl1pPr>
              <a:defRPr sz="2400"/>
            </a:lvl1pPr>
            <a:lvl2pPr>
              <a:defRPr sz="2000"/>
            </a:lvl2pPr>
            <a:lvl3pPr>
              <a:defRPr sz="1800"/>
            </a:lvl3pPr>
            <a:lvl4pPr>
              <a:defRPr sz="1600"/>
            </a:lvl4pPr>
            <a:lvl5pPr>
              <a:defRPr sz="16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0" name="Date Placeholder 9"/>
          <p:cNvSpPr>
            <a:spLocks noGrp="1"/>
          </p:cNvSpPr>
          <p:nvPr>
            <p:ph type="dt" sz="half" idx="10"/>
          </p:nvPr>
        </p:nvSpPr>
        <p:spPr/>
        <p:txBody>
          <a:bodyPr/>
          <a:lstStyle/>
          <a:p>
            <a:fld id="{27E2C789-5B62-48FF-9191-791023128F05}" type="datetime2">
              <a:rPr lang="en-US" smtClean="0"/>
              <a:pPr/>
              <a:t>Friday, December 30, 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CF7A2BDD-D331-44F0-96AA-4FB4ED497064}"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pl-PL" smtClean="0"/>
              <a:t>Kliknij, aby edytować styl</a:t>
            </a:r>
            <a:endParaRPr lang="en-US" dirty="0"/>
          </a:p>
        </p:txBody>
      </p:sp>
      <p:sp>
        <p:nvSpPr>
          <p:cNvPr id="12" name="Date Placeholder 11"/>
          <p:cNvSpPr>
            <a:spLocks noGrp="1"/>
          </p:cNvSpPr>
          <p:nvPr>
            <p:ph type="dt" sz="half" idx="10"/>
          </p:nvPr>
        </p:nvSpPr>
        <p:spPr/>
        <p:txBody>
          <a:bodyPr/>
          <a:lstStyle/>
          <a:p>
            <a:fld id="{8E2E5AB2-AD30-4274-ADEE-77A916493B5C}" type="datetime2">
              <a:rPr lang="en-US" smtClean="0"/>
              <a:pPr/>
              <a:t>Friday, December 30, 2011</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7A2BDD-D331-44F0-96AA-4FB4ED4970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9C76396-5064-41C5-A285-015EE0047001}" type="datetime2">
              <a:rPr lang="en-US" smtClean="0"/>
              <a:pPr/>
              <a:t>Friday, December 30, 2011</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7A2BDD-D331-44F0-96AA-4FB4ED4970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lang="pl-PL" smtClean="0"/>
              <a:t>Kliknij, aby edytować styl</a:t>
            </a:r>
            <a:endParaRPr lang="en-US" dirty="0"/>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pl-PL" smtClean="0"/>
              <a:t>Kliknij, aby edytować style wzorca tekstu</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25" name="Date Placeholder 24"/>
          <p:cNvSpPr>
            <a:spLocks noGrp="1"/>
          </p:cNvSpPr>
          <p:nvPr>
            <p:ph type="dt" sz="half" idx="10"/>
          </p:nvPr>
        </p:nvSpPr>
        <p:spPr/>
        <p:txBody>
          <a:bodyPr/>
          <a:lstStyle/>
          <a:p>
            <a:fld id="{5E39F948-767F-407F-A020-A5EC9CBC2988}" type="datetime2">
              <a:rPr lang="en-US" smtClean="0"/>
              <a:pPr/>
              <a:t>Friday, December 30, 2011</a:t>
            </a:fld>
            <a:endParaRPr lang="en-US"/>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7A2BDD-D331-44F0-96AA-4FB4ED4970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lang="pl-PL" smtClean="0"/>
              <a:t>Kliknij ikonę, aby dodać obraz</a:t>
            </a:r>
            <a:endParaRPr lang="en-US" dirty="0"/>
          </a:p>
        </p:txBody>
      </p:sp>
      <p:sp>
        <p:nvSpPr>
          <p:cNvPr id="7" name="Date Placeholder 6"/>
          <p:cNvSpPr>
            <a:spLocks noGrp="1"/>
          </p:cNvSpPr>
          <p:nvPr>
            <p:ph type="dt" sz="half" idx="10"/>
          </p:nvPr>
        </p:nvSpPr>
        <p:spPr/>
        <p:txBody>
          <a:bodyPr/>
          <a:lstStyle/>
          <a:p>
            <a:fld id="{13251B7D-C0F1-466D-856C-C3614969F05D}" type="datetime2">
              <a:rPr lang="en-US" smtClean="0"/>
              <a:pPr/>
              <a:t>Friday, December 30, 2011</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F7A2BDD-D331-44F0-96AA-4FB4ED497064}"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lang="pl-PL" smtClean="0"/>
              <a:t>Kliknij, aby edytować styl</a:t>
            </a:r>
            <a:endParaRPr lang="en-US" dirty="0"/>
          </a:p>
        </p:txBody>
      </p:sp>
      <p:sp>
        <p:nvSpPr>
          <p:cNvPr id="26" name="Text Placeholder 25"/>
          <p:cNvSpPr>
            <a:spLocks noGrp="1"/>
          </p:cNvSpPr>
          <p:nvPr>
            <p:ph type="body" sz="half" idx="2"/>
          </p:nvPr>
        </p:nvSpPr>
        <p:spPr>
          <a:xfrm>
            <a:off x="381000" y="5533218"/>
            <a:ext cx="5867400" cy="768350"/>
          </a:xfrm>
        </p:spPr>
        <p:txBody>
          <a:bodyPr lIns="109728" tIns="0"/>
          <a:lstStyle>
            <a:lvl1pPr>
              <a:buNone/>
              <a:defRPr sz="1400"/>
            </a:lvl1pPr>
            <a:lvl2pPr>
              <a:defRPr sz="1200"/>
            </a:lvl2pPr>
            <a:lvl3pPr>
              <a:defRPr sz="1000"/>
            </a:lvl3pPr>
            <a:lvl4pPr>
              <a:defRPr sz="900"/>
            </a:lvl4pPr>
            <a:lvl5pPr>
              <a:defRPr sz="900"/>
            </a:lvl5pPr>
          </a:lstStyle>
          <a:p>
            <a:pPr lvl="0"/>
            <a:r>
              <a:rPr lang="pl-PL" smtClean="0"/>
              <a:t>Kliknij, aby edytować style wzorca tekstu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a:defRPr sz="1200">
                <a:solidFill>
                  <a:schemeClr val="accent1">
                    <a:shade val="75000"/>
                  </a:schemeClr>
                </a:solidFill>
              </a:defRPr>
            </a:lvl1pPr>
          </a:lstStyle>
          <a:p>
            <a:pPr algn="l"/>
            <a:fld id="{4C8A7A92-D244-4C94-97DC-00C50A8E32A7}" type="datetime2">
              <a:rPr lang="en-US" smtClean="0"/>
              <a:pPr algn="l"/>
              <a:t>Friday, December 30, 2011</a:t>
            </a:fld>
            <a:endParaRPr lang="en-US" dirty="0">
              <a:solidFill>
                <a:schemeClr val="accent1">
                  <a:shade val="75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a:defRPr sz="1200">
                <a:solidFill>
                  <a:schemeClr val="accent1">
                    <a:shade val="75000"/>
                  </a:schemeClr>
                </a:solidFill>
              </a:defRPr>
            </a:lvl1pPr>
          </a:lstStyle>
          <a:p>
            <a:pPr algn="r"/>
            <a:endParaRPr lang="en-US" dirty="0">
              <a:solidFill>
                <a:schemeClr val="accent1">
                  <a:shade val="75000"/>
                </a:scheme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a:defRPr sz="1200">
                <a:solidFill>
                  <a:schemeClr val="accent1">
                    <a:shade val="75000"/>
                  </a:schemeClr>
                </a:solidFill>
              </a:defRPr>
            </a:lvl1pPr>
          </a:lstStyle>
          <a:p>
            <a:fld id="{CF7A2BDD-D331-44F0-96AA-4FB4ED497064}" type="slidenum">
              <a:rPr lang="en-US" smtClean="0">
                <a:solidFill>
                  <a:schemeClr val="accent1">
                    <a:shade val="75000"/>
                  </a:schemeClr>
                </a:solidFill>
              </a:rPr>
              <a:pPr/>
              <a:t>‹#›</a:t>
            </a:fld>
            <a:endParaRPr lang="en-US" dirty="0">
              <a:solidFill>
                <a:schemeClr val="accent1">
                  <a:shade val="75000"/>
                </a:scheme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pl-PL" smtClean="0"/>
              <a:t>Kliknij, aby edytować styl</a:t>
            </a:r>
            <a:endParaRPr lang="en-US" dirty="0"/>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rtl="0" eaLnBrk="1" latinLnBrk="0" hangingPunct="1">
        <a:spcBef>
          <a:spcPct val="0"/>
        </a:spcBef>
        <a:buNone/>
        <a:defRPr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381000" y="4797152"/>
            <a:ext cx="8458200" cy="1278634"/>
          </a:xfrm>
        </p:spPr>
        <p:txBody>
          <a:bodyPr>
            <a:normAutofit/>
          </a:bodyPr>
          <a:lstStyle/>
          <a:p>
            <a:r>
              <a:rPr lang="pl-PL" sz="3000" dirty="0">
                <a:effectLst/>
              </a:rPr>
              <a:t>Inwestycje, </a:t>
            </a:r>
            <a:r>
              <a:rPr lang="pl-PL" sz="3000" dirty="0" smtClean="0">
                <a:effectLst/>
              </a:rPr>
              <a:t>zdarzenia</a:t>
            </a:r>
            <a:r>
              <a:rPr lang="pl-PL" sz="3000" dirty="0">
                <a:effectLst/>
              </a:rPr>
              <a:t>, </a:t>
            </a:r>
            <a:r>
              <a:rPr lang="pl-PL" sz="3000" dirty="0" smtClean="0">
                <a:effectLst/>
              </a:rPr>
              <a:t>ludzie </a:t>
            </a:r>
            <a:r>
              <a:rPr lang="pl-PL" sz="3000" dirty="0">
                <a:effectLst/>
              </a:rPr>
              <a:t>– Gmina Żarki </a:t>
            </a:r>
          </a:p>
        </p:txBody>
      </p:sp>
      <p:sp>
        <p:nvSpPr>
          <p:cNvPr id="3" name="Rectangle 2"/>
          <p:cNvSpPr>
            <a:spLocks noGrp="1"/>
          </p:cNvSpPr>
          <p:nvPr>
            <p:ph type="subTitle" idx="1"/>
          </p:nvPr>
        </p:nvSpPr>
        <p:spPr>
          <a:xfrm>
            <a:off x="362272" y="4005064"/>
            <a:ext cx="8458200" cy="914400"/>
          </a:xfrm>
        </p:spPr>
        <p:txBody>
          <a:bodyPr>
            <a:noAutofit/>
          </a:bodyPr>
          <a:lstStyle/>
          <a:p>
            <a:r>
              <a:rPr lang="pl-PL" sz="6600" b="1" kern="1200" noProof="0" dirty="0" smtClean="0">
                <a:solidFill>
                  <a:schemeClr val="tx2">
                    <a:shade val="75000"/>
                  </a:schemeClr>
                </a:solidFill>
              </a:rPr>
              <a:t>2011</a:t>
            </a:r>
            <a:endParaRPr lang="pl-PL" sz="6600" b="1" noProof="0" dirty="0"/>
          </a:p>
        </p:txBody>
      </p:sp>
      <p:pic>
        <p:nvPicPr>
          <p:cNvPr id="1026" name="Picture 2" descr="\\pok21d\gci\eHoo\loga\Kopia herb zarek.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48264" y="845503"/>
            <a:ext cx="1459324" cy="16159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ok21d\gci\eHoo\loga\logo zarki.gi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31279" y="764704"/>
            <a:ext cx="1912929" cy="17106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Budowa  i przebudowa ciągu drogowego</a:t>
            </a:r>
            <a:endParaRPr lang="pl-PL" dirty="0"/>
          </a:p>
        </p:txBody>
      </p:sp>
      <p:sp>
        <p:nvSpPr>
          <p:cNvPr id="3" name="Symbol zastępczy zawartości 2"/>
          <p:cNvSpPr>
            <a:spLocks noGrp="1"/>
          </p:cNvSpPr>
          <p:nvPr>
            <p:ph idx="1"/>
          </p:nvPr>
        </p:nvSpPr>
        <p:spPr/>
        <p:txBody>
          <a:bodyPr/>
          <a:lstStyle/>
          <a:p>
            <a:endParaRPr lang="pl-PL" dirty="0"/>
          </a:p>
        </p:txBody>
      </p:sp>
      <p:pic>
        <p:nvPicPr>
          <p:cNvPr id="9218" name="Picture 2" descr="\\pok21d\gci\aaa SERWIS\prezentacja Podsumowanie roku\osiedle\DSC05728.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1640" y="1556792"/>
            <a:ext cx="6624736"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65481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idx="1"/>
          </p:nvPr>
        </p:nvSpPr>
        <p:spPr>
          <a:xfrm>
            <a:off x="381000" y="4586064"/>
            <a:ext cx="8458200" cy="1219200"/>
          </a:xfrm>
        </p:spPr>
        <p:txBody>
          <a:bodyPr/>
          <a:lstStyle/>
          <a:p>
            <a:r>
              <a:rPr lang="pl-PL" b="1" i="1" dirty="0" smtClean="0"/>
              <a:t>Przygotowali:</a:t>
            </a:r>
          </a:p>
          <a:p>
            <a:r>
              <a:rPr lang="pl-PL" b="1" i="1" dirty="0" smtClean="0"/>
              <a:t>Katarzyna Kulińska – Pluta</a:t>
            </a:r>
          </a:p>
          <a:p>
            <a:r>
              <a:rPr lang="pl-PL" b="1" i="1" dirty="0" smtClean="0"/>
              <a:t>Mariusz Nowak</a:t>
            </a:r>
            <a:endParaRPr lang="pl-PL" b="1" i="1" dirty="0"/>
          </a:p>
        </p:txBody>
      </p:sp>
      <p:sp>
        <p:nvSpPr>
          <p:cNvPr id="3" name="Tytuł 2"/>
          <p:cNvSpPr>
            <a:spLocks noGrp="1"/>
          </p:cNvSpPr>
          <p:nvPr>
            <p:ph type="title"/>
          </p:nvPr>
        </p:nvSpPr>
        <p:spPr>
          <a:xfrm>
            <a:off x="180475" y="2892247"/>
            <a:ext cx="8686800" cy="1184825"/>
          </a:xfrm>
        </p:spPr>
        <p:txBody>
          <a:bodyPr>
            <a:normAutofit/>
          </a:bodyPr>
          <a:lstStyle/>
          <a:p>
            <a:r>
              <a:rPr lang="pl-PL" sz="4800" dirty="0" smtClean="0"/>
              <a:t>Dziękujemy za uwagę</a:t>
            </a:r>
            <a:endParaRPr lang="pl-PL" sz="4800" dirty="0"/>
          </a:p>
        </p:txBody>
      </p:sp>
    </p:spTree>
    <p:extLst>
      <p:ext uri="{BB962C8B-B14F-4D97-AF65-F5344CB8AC3E}">
        <p14:creationId xmlns:p14="http://schemas.microsoft.com/office/powerpoint/2010/main" val="4027622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Budowa  i przebudowa ciągu drogowego</a:t>
            </a:r>
            <a:endParaRPr lang="pl-PL" dirty="0"/>
          </a:p>
        </p:txBody>
      </p:sp>
      <p:sp>
        <p:nvSpPr>
          <p:cNvPr id="3" name="Symbol zastępczy zawartości 2"/>
          <p:cNvSpPr>
            <a:spLocks noGrp="1"/>
          </p:cNvSpPr>
          <p:nvPr>
            <p:ph idx="1"/>
          </p:nvPr>
        </p:nvSpPr>
        <p:spPr/>
        <p:txBody>
          <a:bodyPr/>
          <a:lstStyle/>
          <a:p>
            <a:endParaRPr lang="pl-PL"/>
          </a:p>
        </p:txBody>
      </p:sp>
      <p:pic>
        <p:nvPicPr>
          <p:cNvPr id="4" name="Picture 3" descr="\\pok21d\gci\aaa SERWIS\prezentacja Podsumowanie roku\osiedle\IMG_088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43608" y="1556791"/>
            <a:ext cx="7200800" cy="4805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1116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Budowa  i przebudowa ciągu drogowego</a:t>
            </a:r>
            <a:endParaRPr lang="pl-PL" dirty="0"/>
          </a:p>
        </p:txBody>
      </p:sp>
      <p:sp>
        <p:nvSpPr>
          <p:cNvPr id="3" name="Symbol zastępczy zawartości 2"/>
          <p:cNvSpPr>
            <a:spLocks noGrp="1"/>
          </p:cNvSpPr>
          <p:nvPr>
            <p:ph idx="1"/>
          </p:nvPr>
        </p:nvSpPr>
        <p:spPr/>
        <p:txBody>
          <a:bodyPr/>
          <a:lstStyle/>
          <a:p>
            <a:endParaRPr lang="pl-PL"/>
          </a:p>
        </p:txBody>
      </p:sp>
      <p:pic>
        <p:nvPicPr>
          <p:cNvPr id="4" name="Picture 5" descr="\\pok21d\gci\aaa SERWIS\prezentacja Podsumowanie roku\osiedle\SDC14497.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59632" y="1556792"/>
            <a:ext cx="6624736"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586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Budowa  i przebudowa ciągu drogowego</a:t>
            </a:r>
            <a:endParaRPr lang="pl-PL" dirty="0"/>
          </a:p>
        </p:txBody>
      </p:sp>
      <p:sp>
        <p:nvSpPr>
          <p:cNvPr id="3" name="Symbol zastępczy zawartości 2"/>
          <p:cNvSpPr>
            <a:spLocks noGrp="1"/>
          </p:cNvSpPr>
          <p:nvPr>
            <p:ph idx="1"/>
          </p:nvPr>
        </p:nvSpPr>
        <p:spPr/>
        <p:txBody>
          <a:bodyPr/>
          <a:lstStyle/>
          <a:p>
            <a:endParaRPr lang="pl-PL"/>
          </a:p>
        </p:txBody>
      </p:sp>
      <p:pic>
        <p:nvPicPr>
          <p:cNvPr id="4" name="Picture 6" descr="\\pok21d\gci\aaa SERWIS\prezentacja Podsumowanie roku\osiedle\ul serwi po.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1640" y="1556792"/>
            <a:ext cx="6696744" cy="5022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15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404664"/>
            <a:ext cx="8686800" cy="838200"/>
          </a:xfrm>
        </p:spPr>
        <p:txBody>
          <a:bodyPr>
            <a:normAutofit/>
          </a:bodyPr>
          <a:lstStyle/>
          <a:p>
            <a:r>
              <a:rPr lang="pl-PL" dirty="0">
                <a:effectLst/>
              </a:rPr>
              <a:t>Kluczowe inwestycje </a:t>
            </a:r>
            <a:endParaRPr lang="pl-PL" dirty="0"/>
          </a:p>
        </p:txBody>
      </p:sp>
      <p:sp>
        <p:nvSpPr>
          <p:cNvPr id="3" name="Symbol zastępczy zawartości 2"/>
          <p:cNvSpPr>
            <a:spLocks noGrp="1"/>
          </p:cNvSpPr>
          <p:nvPr>
            <p:ph idx="1"/>
          </p:nvPr>
        </p:nvSpPr>
        <p:spPr>
          <a:xfrm>
            <a:off x="304800" y="1268759"/>
            <a:ext cx="8686800" cy="4235941"/>
          </a:xfrm>
        </p:spPr>
        <p:txBody>
          <a:bodyPr>
            <a:normAutofit fontScale="47500" lnSpcReduction="20000"/>
          </a:bodyPr>
          <a:lstStyle/>
          <a:p>
            <a:r>
              <a:rPr lang="pl-PL" sz="5000" b="1" dirty="0" smtClean="0"/>
              <a:t>Przebudowa </a:t>
            </a:r>
            <a:r>
              <a:rPr lang="pl-PL" sz="5000" b="1" dirty="0"/>
              <a:t>dawnej Synagogi w Żarkach na potrzeby Ośrodka Kultury etap </a:t>
            </a:r>
            <a:r>
              <a:rPr lang="pl-PL" sz="5000" b="1" dirty="0" smtClean="0"/>
              <a:t>II</a:t>
            </a:r>
          </a:p>
          <a:p>
            <a:endParaRPr lang="pl-PL" sz="5000" dirty="0"/>
          </a:p>
          <a:p>
            <a:r>
              <a:rPr lang="pl-PL" b="1" dirty="0"/>
              <a:t>Wartość zadania:   </a:t>
            </a:r>
            <a:r>
              <a:rPr lang="pl-PL" dirty="0"/>
              <a:t>4 074 163,63</a:t>
            </a:r>
            <a:r>
              <a:rPr lang="pl-PL" b="1" dirty="0"/>
              <a:t>, Wartość dofinansowania: </a:t>
            </a:r>
            <a:r>
              <a:rPr lang="pl-PL" dirty="0"/>
              <a:t>3 398 </a:t>
            </a:r>
            <a:r>
              <a:rPr lang="pl-PL" dirty="0" smtClean="0"/>
              <a:t>000,00</a:t>
            </a:r>
            <a:endParaRPr lang="pl-PL" dirty="0"/>
          </a:p>
          <a:p>
            <a:r>
              <a:rPr lang="pl-PL" b="1" dirty="0"/>
              <a:t>Termin:</a:t>
            </a:r>
            <a:r>
              <a:rPr lang="pl-PL" dirty="0"/>
              <a:t> Maj 2010 r. – listopad 2011r.</a:t>
            </a:r>
          </a:p>
          <a:p>
            <a:r>
              <a:rPr lang="pl-PL" b="1" dirty="0"/>
              <a:t>Efekt:  </a:t>
            </a:r>
            <a:endParaRPr lang="pl-PL" dirty="0"/>
          </a:p>
          <a:p>
            <a:r>
              <a:rPr lang="pl-PL" dirty="0"/>
              <a:t>- dokonano gruntownej modernizacji dawnej synagogi pod potrzeby domu kultury podnosząc jej walory funkcjonalne</a:t>
            </a:r>
          </a:p>
          <a:p>
            <a:r>
              <a:rPr lang="pl-PL" dirty="0"/>
              <a:t>- powstał nowoczesny budynek przystosowany pod cele kulturalne z salą widowiskową, garderobami, pracowniami tematycznymi, salami wystawienniczymi i </a:t>
            </a:r>
            <a:r>
              <a:rPr lang="pl-PL" dirty="0" err="1"/>
              <a:t>mulimedialnymi</a:t>
            </a:r>
            <a:r>
              <a:rPr lang="pl-PL" dirty="0"/>
              <a:t>, biurami, pomieszczeniami gospodarczymi</a:t>
            </a:r>
          </a:p>
          <a:p>
            <a:r>
              <a:rPr lang="pl-PL" dirty="0"/>
              <a:t>- nastąpił wzrost powierzchni użytkowej obiektu o około 50 proc. w ramach tej samej kubatury poprzez wprowadzenie dodatkowych stropów</a:t>
            </a:r>
          </a:p>
          <a:p>
            <a:r>
              <a:rPr lang="pl-PL" dirty="0"/>
              <a:t>- przebudowa wyodrębniła wizualnie dawną synagogę w elewacjach północnej i południowej, efekt osiągnięto wprowadzając rozwiązania architektoniczne – dawne detale </a:t>
            </a:r>
          </a:p>
          <a:p>
            <a:r>
              <a:rPr lang="pl-PL" dirty="0"/>
              <a:t>- nawiązano w fasadzie zachodniej do dawnego wyglądu (przedwojennego) – w zakresie szczytu, detali architektonicznych, trzyosiowego układu otworów w </a:t>
            </a:r>
            <a:r>
              <a:rPr lang="pl-PL" dirty="0" smtClean="0"/>
              <a:t>ścianie</a:t>
            </a:r>
            <a:endParaRPr lang="pl-PL" dirty="0"/>
          </a:p>
        </p:txBody>
      </p:sp>
      <p:pic>
        <p:nvPicPr>
          <p:cNvPr id="4" name="Picture 4" descr="C:\Users\Mariusz\Desktop\log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5504701"/>
            <a:ext cx="5495925" cy="723900"/>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p:cNvSpPr txBox="1"/>
          <p:nvPr/>
        </p:nvSpPr>
        <p:spPr>
          <a:xfrm>
            <a:off x="0" y="6228601"/>
            <a:ext cx="9144000" cy="584775"/>
          </a:xfrm>
          <a:prstGeom prst="rect">
            <a:avLst/>
          </a:prstGeom>
          <a:noFill/>
        </p:spPr>
        <p:txBody>
          <a:bodyPr wrap="square" rtlCol="0">
            <a:spAutoFit/>
          </a:bodyPr>
          <a:lstStyle/>
          <a:p>
            <a:pPr algn="ctr"/>
            <a:r>
              <a:rPr lang="pl-PL" sz="1600" dirty="0"/>
              <a:t>Projekt współfinansowany przez Unię Europejską z Europejskiego Funduszu </a:t>
            </a:r>
            <a:endParaRPr lang="pl-PL" sz="1600" dirty="0" smtClean="0"/>
          </a:p>
          <a:p>
            <a:pPr algn="ctr"/>
            <a:r>
              <a:rPr lang="pl-PL" sz="1600" dirty="0" smtClean="0"/>
              <a:t>Rozwoju </a:t>
            </a:r>
            <a:r>
              <a:rPr lang="pl-PL" sz="1600" dirty="0"/>
              <a:t>Regionalnego w ramach RPO WSL 2007-2013</a:t>
            </a:r>
            <a:r>
              <a:rPr lang="pl-PL" sz="1600" dirty="0" smtClean="0"/>
              <a:t>.</a:t>
            </a:r>
            <a:endParaRPr lang="pl-PL" sz="1600" dirty="0"/>
          </a:p>
        </p:txBody>
      </p:sp>
    </p:spTree>
    <p:extLst>
      <p:ext uri="{BB962C8B-B14F-4D97-AF65-F5344CB8AC3E}">
        <p14:creationId xmlns:p14="http://schemas.microsoft.com/office/powerpoint/2010/main" val="12509664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304800" y="1554163"/>
            <a:ext cx="8686800" cy="3963070"/>
          </a:xfrm>
        </p:spPr>
        <p:txBody>
          <a:bodyPr>
            <a:normAutofit fontScale="77500" lnSpcReduction="20000"/>
          </a:bodyPr>
          <a:lstStyle/>
          <a:p>
            <a:r>
              <a:rPr lang="pl-PL" b="1" dirty="0"/>
              <a:t>Wykaz prac:</a:t>
            </a:r>
            <a:r>
              <a:rPr lang="pl-PL" dirty="0"/>
              <a:t> osuszanie ścian i wymiana instalacji,  przebudowa pomieszczeń i roboty wykończeniowe, wymiana stolarki okiennej i drzwiowej, modernizacja kotłowni, wykonanie elewacji , zamontowanie przeszklonego dachu nad częścią alkierzową od strony wschodniej i świetlików dachowych,  dobudowa od strony południowej dwukondygnacyjnego obiektu mieszczącego funkcje cateringowe oraz salę multimedialną, zagospodarowanie zewnętrzne terenu – parkingi, zakup wyposażenia  dla pracowni tematycznych (plastycznej, muzycznej, małych form teatralnych, edukacji kulturalnej)  i </a:t>
            </a:r>
            <a:r>
              <a:rPr lang="pl-PL" dirty="0" err="1"/>
              <a:t>sal</a:t>
            </a:r>
            <a:r>
              <a:rPr lang="pl-PL" dirty="0"/>
              <a:t> </a:t>
            </a:r>
            <a:r>
              <a:rPr lang="pl-PL" dirty="0" err="1"/>
              <a:t>mulimedialnych</a:t>
            </a:r>
            <a:r>
              <a:rPr lang="pl-PL" dirty="0"/>
              <a:t> </a:t>
            </a:r>
          </a:p>
          <a:p>
            <a:r>
              <a:rPr lang="pl-PL" b="1" dirty="0"/>
              <a:t>Wykonawca: </a:t>
            </a:r>
            <a:r>
              <a:rPr lang="pl-PL" dirty="0"/>
              <a:t>Firma Pol Rem Myszków</a:t>
            </a:r>
          </a:p>
          <a:p>
            <a:endParaRPr lang="pl-PL" dirty="0"/>
          </a:p>
        </p:txBody>
      </p:sp>
      <p:pic>
        <p:nvPicPr>
          <p:cNvPr id="4" name="Picture 4" descr="C:\Users\Mariusz\Desktop\log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5504701"/>
            <a:ext cx="5495925" cy="723900"/>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p:cNvSpPr txBox="1"/>
          <p:nvPr/>
        </p:nvSpPr>
        <p:spPr>
          <a:xfrm>
            <a:off x="0" y="6228601"/>
            <a:ext cx="9144000" cy="584775"/>
          </a:xfrm>
          <a:prstGeom prst="rect">
            <a:avLst/>
          </a:prstGeom>
          <a:noFill/>
        </p:spPr>
        <p:txBody>
          <a:bodyPr wrap="square" rtlCol="0">
            <a:spAutoFit/>
          </a:bodyPr>
          <a:lstStyle/>
          <a:p>
            <a:pPr algn="ctr"/>
            <a:r>
              <a:rPr lang="pl-PL" sz="1600" dirty="0"/>
              <a:t>Projekt współfinansowany przez Unię Europejską z Europejskiego Funduszu </a:t>
            </a:r>
            <a:endParaRPr lang="pl-PL" sz="1600" dirty="0" smtClean="0"/>
          </a:p>
          <a:p>
            <a:pPr algn="ctr"/>
            <a:r>
              <a:rPr lang="pl-PL" sz="1600" dirty="0" smtClean="0"/>
              <a:t>Rozwoju </a:t>
            </a:r>
            <a:r>
              <a:rPr lang="pl-PL" sz="1600" dirty="0"/>
              <a:t>Regionalnego w ramach RPO WSL 2007-2013</a:t>
            </a:r>
            <a:r>
              <a:rPr lang="pl-PL" sz="1600" dirty="0" smtClean="0"/>
              <a:t>.</a:t>
            </a:r>
            <a:endParaRPr lang="pl-PL" sz="1600" dirty="0"/>
          </a:p>
        </p:txBody>
      </p:sp>
    </p:spTree>
    <p:extLst>
      <p:ext uri="{BB962C8B-B14F-4D97-AF65-F5344CB8AC3E}">
        <p14:creationId xmlns:p14="http://schemas.microsoft.com/office/powerpoint/2010/main" val="1547118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400" b="1" dirty="0"/>
              <a:t>Przebudowa dawnej Synagogi w Żarkach na potrzeby Ośrodka Kultury etap </a:t>
            </a:r>
            <a:r>
              <a:rPr lang="pl-PL" sz="2400" b="1" dirty="0" smtClean="0"/>
              <a:t>II</a:t>
            </a:r>
            <a:endParaRPr lang="pl-PL" sz="2400" dirty="0"/>
          </a:p>
        </p:txBody>
      </p:sp>
      <p:pic>
        <p:nvPicPr>
          <p:cNvPr id="11" name="Picture 3" descr="\\pok21d\gci\aaa SERWIS\prezentacja Podsumowanie roku\synagoga\synagoga_2009_przed.jpg"/>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403648" y="1628800"/>
            <a:ext cx="6552728" cy="4914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78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endParaRPr lang="pl-PL"/>
          </a:p>
        </p:txBody>
      </p:sp>
      <p:pic>
        <p:nvPicPr>
          <p:cNvPr id="11266" name="Picture 2" descr="\\pok21d\gci\aaa SERWIS\prezentacja Podsumowanie roku\synagoga_noc.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9592" y="1556792"/>
            <a:ext cx="7416824" cy="4959034"/>
          </a:xfrm>
          <a:prstGeom prst="rect">
            <a:avLst/>
          </a:prstGeom>
          <a:noFill/>
          <a:extLst>
            <a:ext uri="{909E8E84-426E-40DD-AFC4-6F175D3DCCD1}">
              <a14:hiddenFill xmlns:a14="http://schemas.microsoft.com/office/drawing/2010/main">
                <a:solidFill>
                  <a:srgbClr val="FFFFFF"/>
                </a:solidFill>
              </a14:hiddenFill>
            </a:ext>
          </a:extLst>
        </p:spPr>
      </p:pic>
      <p:sp>
        <p:nvSpPr>
          <p:cNvPr id="5" name="Tytuł 1"/>
          <p:cNvSpPr>
            <a:spLocks noGrp="1"/>
          </p:cNvSpPr>
          <p:nvPr>
            <p:ph type="title"/>
          </p:nvPr>
        </p:nvSpPr>
        <p:spPr/>
        <p:txBody>
          <a:bodyPr>
            <a:noAutofit/>
          </a:bodyPr>
          <a:lstStyle/>
          <a:p>
            <a:r>
              <a:rPr lang="pl-PL" sz="2400" b="1" dirty="0"/>
              <a:t>Przebudowa dawnej Synagogi w Żarkach na potrzeby Ośrodka Kultury etap </a:t>
            </a:r>
            <a:r>
              <a:rPr lang="pl-PL" sz="2400" b="1" dirty="0" smtClean="0"/>
              <a:t>II</a:t>
            </a:r>
            <a:endParaRPr lang="pl-PL" sz="2400" dirty="0"/>
          </a:p>
        </p:txBody>
      </p:sp>
    </p:spTree>
    <p:extLst>
      <p:ext uri="{BB962C8B-B14F-4D97-AF65-F5344CB8AC3E}">
        <p14:creationId xmlns:p14="http://schemas.microsoft.com/office/powerpoint/2010/main" val="2974967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endParaRPr lang="pl-PL"/>
          </a:p>
        </p:txBody>
      </p:sp>
      <p:pic>
        <p:nvPicPr>
          <p:cNvPr id="5" name="Picture 2" descr="\\pok21d\gci\aaa SERWIS\prezentacja Podsumowanie roku\synagoga\synagoga_0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7584" y="1556792"/>
            <a:ext cx="7620000" cy="5076825"/>
          </a:xfrm>
          <a:prstGeom prst="rect">
            <a:avLst/>
          </a:prstGeom>
          <a:noFill/>
          <a:extLst>
            <a:ext uri="{909E8E84-426E-40DD-AFC4-6F175D3DCCD1}">
              <a14:hiddenFill xmlns:a14="http://schemas.microsoft.com/office/drawing/2010/main">
                <a:solidFill>
                  <a:srgbClr val="FFFFFF"/>
                </a:solidFill>
              </a14:hiddenFill>
            </a:ext>
          </a:extLst>
        </p:spPr>
      </p:pic>
      <p:sp>
        <p:nvSpPr>
          <p:cNvPr id="6" name="Tytuł 1"/>
          <p:cNvSpPr>
            <a:spLocks noGrp="1"/>
          </p:cNvSpPr>
          <p:nvPr>
            <p:ph type="title"/>
          </p:nvPr>
        </p:nvSpPr>
        <p:spPr/>
        <p:txBody>
          <a:bodyPr>
            <a:noAutofit/>
          </a:bodyPr>
          <a:lstStyle/>
          <a:p>
            <a:r>
              <a:rPr lang="pl-PL" sz="2400" b="1" dirty="0"/>
              <a:t>Przebudowa dawnej Synagogi w Żarkach na potrzeby Ośrodka Kultury etap </a:t>
            </a:r>
            <a:r>
              <a:rPr lang="pl-PL" sz="2400" b="1" dirty="0" smtClean="0"/>
              <a:t>II</a:t>
            </a:r>
            <a:endParaRPr lang="pl-PL" sz="2400" dirty="0"/>
          </a:p>
        </p:txBody>
      </p:sp>
    </p:spTree>
    <p:extLst>
      <p:ext uri="{BB962C8B-B14F-4D97-AF65-F5344CB8AC3E}">
        <p14:creationId xmlns:p14="http://schemas.microsoft.com/office/powerpoint/2010/main" val="18673780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endParaRPr lang="pl-PL"/>
          </a:p>
        </p:txBody>
      </p:sp>
      <p:pic>
        <p:nvPicPr>
          <p:cNvPr id="4" name="Picture 4" descr="\\pok21d\gci\aaa SERWIS\prezentacja Podsumowanie roku\synagoga\synagoga_201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43608" y="1550842"/>
            <a:ext cx="7344816" cy="4900369"/>
          </a:xfrm>
          <a:prstGeom prst="rect">
            <a:avLst/>
          </a:prstGeom>
          <a:noFill/>
          <a:extLst>
            <a:ext uri="{909E8E84-426E-40DD-AFC4-6F175D3DCCD1}">
              <a14:hiddenFill xmlns:a14="http://schemas.microsoft.com/office/drawing/2010/main">
                <a:solidFill>
                  <a:srgbClr val="FFFFFF"/>
                </a:solidFill>
              </a14:hiddenFill>
            </a:ext>
          </a:extLst>
        </p:spPr>
      </p:pic>
      <p:sp>
        <p:nvSpPr>
          <p:cNvPr id="5" name="Tytuł 1"/>
          <p:cNvSpPr>
            <a:spLocks noGrp="1"/>
          </p:cNvSpPr>
          <p:nvPr>
            <p:ph type="title"/>
          </p:nvPr>
        </p:nvSpPr>
        <p:spPr/>
        <p:txBody>
          <a:bodyPr>
            <a:noAutofit/>
          </a:bodyPr>
          <a:lstStyle/>
          <a:p>
            <a:r>
              <a:rPr lang="pl-PL" sz="2400" b="1" dirty="0"/>
              <a:t>Przebudowa dawnej Synagogi w Żarkach na potrzeby Ośrodka Kultury etap </a:t>
            </a:r>
            <a:r>
              <a:rPr lang="pl-PL" sz="2400" b="1" dirty="0" smtClean="0"/>
              <a:t>II</a:t>
            </a:r>
            <a:endParaRPr lang="pl-PL" sz="2400" dirty="0"/>
          </a:p>
        </p:txBody>
      </p:sp>
    </p:spTree>
    <p:extLst>
      <p:ext uri="{BB962C8B-B14F-4D97-AF65-F5344CB8AC3E}">
        <p14:creationId xmlns:p14="http://schemas.microsoft.com/office/powerpoint/2010/main" val="3087638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404664"/>
            <a:ext cx="8686800" cy="838200"/>
          </a:xfrm>
        </p:spPr>
        <p:txBody>
          <a:bodyPr>
            <a:normAutofit/>
          </a:bodyPr>
          <a:lstStyle/>
          <a:p>
            <a:r>
              <a:rPr lang="pl-PL" dirty="0">
                <a:effectLst/>
              </a:rPr>
              <a:t>Kluczowe </a:t>
            </a:r>
            <a:r>
              <a:rPr lang="pl-PL" dirty="0" smtClean="0">
                <a:effectLst/>
              </a:rPr>
              <a:t>inwestycje</a:t>
            </a:r>
            <a:endParaRPr lang="pl-PL" dirty="0"/>
          </a:p>
        </p:txBody>
      </p:sp>
      <p:sp>
        <p:nvSpPr>
          <p:cNvPr id="3" name="Symbol zastępczy zawartości 2"/>
          <p:cNvSpPr>
            <a:spLocks noGrp="1"/>
          </p:cNvSpPr>
          <p:nvPr>
            <p:ph idx="1"/>
          </p:nvPr>
        </p:nvSpPr>
        <p:spPr/>
        <p:txBody>
          <a:bodyPr>
            <a:normAutofit fontScale="70000" lnSpcReduction="20000"/>
          </a:bodyPr>
          <a:lstStyle/>
          <a:p>
            <a:r>
              <a:rPr lang="pl-PL" sz="3400" b="1" dirty="0" smtClean="0"/>
              <a:t>Budowa </a:t>
            </a:r>
            <a:r>
              <a:rPr lang="pl-PL" sz="3400" b="1" dirty="0"/>
              <a:t>Gimnazjum Gminnego w Żarkach wraz z Jurajskim Centrum Informacji Europejskiej</a:t>
            </a:r>
          </a:p>
          <a:p>
            <a:r>
              <a:rPr lang="pl-PL" b="1" dirty="0"/>
              <a:t>Wartość:</a:t>
            </a:r>
            <a:r>
              <a:rPr lang="pl-PL" dirty="0"/>
              <a:t>   6 mln 200 tys. zł, dofinansowanie: 3 239 061,00 zł </a:t>
            </a:r>
          </a:p>
          <a:p>
            <a:r>
              <a:rPr lang="pl-PL" b="1" dirty="0"/>
              <a:t>Termin:</a:t>
            </a:r>
            <a:r>
              <a:rPr lang="pl-PL" dirty="0"/>
              <a:t> 2009-2011</a:t>
            </a:r>
          </a:p>
          <a:p>
            <a:r>
              <a:rPr lang="pl-PL" b="1" dirty="0"/>
              <a:t>Efekt:</a:t>
            </a:r>
            <a:r>
              <a:rPr lang="pl-PL" dirty="0"/>
              <a:t> W gimnazjum znajduje się dziesięć klas – pracowni, świetlica oraz stołówka wraz z zapleczem kuchennym, gabinety dla dyrektora, pedagoga szkolnego, sekretariat, pokój nauczycielski, szatnie. Jest to budynek piętrowy powiązany funkcjonalnie z budynkiem istniejącej sali gimnastycznej. Obok boisko sportowe ze sztuczną nawierzchnią.</a:t>
            </a:r>
          </a:p>
          <a:p>
            <a:r>
              <a:rPr lang="pl-PL" b="1" dirty="0"/>
              <a:t>Wykonawca:</a:t>
            </a:r>
            <a:r>
              <a:rPr lang="pl-PL" dirty="0"/>
              <a:t> Pol-Rem </a:t>
            </a:r>
            <a:r>
              <a:rPr lang="pl-PL" dirty="0" smtClean="0"/>
              <a:t>Myszków</a:t>
            </a:r>
            <a:endParaRPr lang="pl-PL" dirty="0"/>
          </a:p>
          <a:p>
            <a:r>
              <a:rPr lang="pl-PL" b="1" dirty="0"/>
              <a:t>Nagrody:</a:t>
            </a:r>
            <a:r>
              <a:rPr lang="pl-PL" dirty="0"/>
              <a:t> W grudniu 2011 r. wykonawca i inwestor odebrali nagrodę Jurajski Produkt Roku dla Gimnazjum w Żarkach</a:t>
            </a:r>
            <a:r>
              <a:rPr lang="pl-PL" dirty="0" smtClean="0"/>
              <a:t>.</a:t>
            </a:r>
            <a:endParaRPr lang="pl-PL" dirty="0"/>
          </a:p>
        </p:txBody>
      </p:sp>
      <p:pic>
        <p:nvPicPr>
          <p:cNvPr id="2052" name="Picture 4" descr="C:\Users\Mariusz\Desktop\log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5441404"/>
            <a:ext cx="5495925" cy="723900"/>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p:cNvSpPr txBox="1"/>
          <p:nvPr/>
        </p:nvSpPr>
        <p:spPr>
          <a:xfrm>
            <a:off x="0" y="6165304"/>
            <a:ext cx="9144000" cy="584775"/>
          </a:xfrm>
          <a:prstGeom prst="rect">
            <a:avLst/>
          </a:prstGeom>
          <a:noFill/>
        </p:spPr>
        <p:txBody>
          <a:bodyPr wrap="square" rtlCol="0">
            <a:spAutoFit/>
          </a:bodyPr>
          <a:lstStyle/>
          <a:p>
            <a:pPr algn="ctr"/>
            <a:r>
              <a:rPr lang="pl-PL" sz="1600" dirty="0"/>
              <a:t>Projekt współfinansowany przez Unię Europejską z Europejskiego Funduszu </a:t>
            </a:r>
            <a:endParaRPr lang="pl-PL" sz="1600" dirty="0" smtClean="0"/>
          </a:p>
          <a:p>
            <a:pPr algn="ctr"/>
            <a:r>
              <a:rPr lang="pl-PL" sz="1600" dirty="0" smtClean="0"/>
              <a:t>Rozwoju </a:t>
            </a:r>
            <a:r>
              <a:rPr lang="pl-PL" sz="1600" dirty="0"/>
              <a:t>Regionalnego w ramach RPO WSL 2007-2013</a:t>
            </a:r>
            <a:r>
              <a:rPr lang="pl-PL" sz="1600" dirty="0" smtClean="0"/>
              <a:t>.</a:t>
            </a:r>
            <a:endParaRPr lang="pl-PL" sz="1600" dirty="0"/>
          </a:p>
        </p:txBody>
      </p:sp>
    </p:spTree>
    <p:extLst>
      <p:ext uri="{BB962C8B-B14F-4D97-AF65-F5344CB8AC3E}">
        <p14:creationId xmlns:p14="http://schemas.microsoft.com/office/powerpoint/2010/main" val="6047237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endParaRPr lang="pl-PL"/>
          </a:p>
        </p:txBody>
      </p:sp>
      <p:pic>
        <p:nvPicPr>
          <p:cNvPr id="4" name="Picture 6" descr="\\pok21d\gci\aaa SERWIS\prezentacja Podsumowanie roku\synagoga\synagoga_po.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71600" y="1556792"/>
            <a:ext cx="7344816" cy="4900369"/>
          </a:xfrm>
          <a:prstGeom prst="rect">
            <a:avLst/>
          </a:prstGeom>
          <a:noFill/>
          <a:extLst>
            <a:ext uri="{909E8E84-426E-40DD-AFC4-6F175D3DCCD1}">
              <a14:hiddenFill xmlns:a14="http://schemas.microsoft.com/office/drawing/2010/main">
                <a:solidFill>
                  <a:srgbClr val="FFFFFF"/>
                </a:solidFill>
              </a14:hiddenFill>
            </a:ext>
          </a:extLst>
        </p:spPr>
      </p:pic>
      <p:sp>
        <p:nvSpPr>
          <p:cNvPr id="5" name="Tytuł 1"/>
          <p:cNvSpPr>
            <a:spLocks noGrp="1"/>
          </p:cNvSpPr>
          <p:nvPr>
            <p:ph type="title"/>
          </p:nvPr>
        </p:nvSpPr>
        <p:spPr/>
        <p:txBody>
          <a:bodyPr>
            <a:noAutofit/>
          </a:bodyPr>
          <a:lstStyle/>
          <a:p>
            <a:r>
              <a:rPr lang="pl-PL" sz="2400" b="1" dirty="0"/>
              <a:t>Przebudowa dawnej Synagogi w Żarkach na potrzeby Ośrodka Kultury etap </a:t>
            </a:r>
            <a:r>
              <a:rPr lang="pl-PL" sz="2400" b="1" dirty="0" smtClean="0"/>
              <a:t>II</a:t>
            </a:r>
            <a:endParaRPr lang="pl-PL" sz="2400" dirty="0"/>
          </a:p>
        </p:txBody>
      </p:sp>
    </p:spTree>
    <p:extLst>
      <p:ext uri="{BB962C8B-B14F-4D97-AF65-F5344CB8AC3E}">
        <p14:creationId xmlns:p14="http://schemas.microsoft.com/office/powerpoint/2010/main" val="16772214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endParaRPr lang="pl-PL"/>
          </a:p>
        </p:txBody>
      </p:sp>
      <p:pic>
        <p:nvPicPr>
          <p:cNvPr id="4" name="Picture 7" descr="\\pok21d\gci\aaa SERWIS\prezentacja Podsumowanie roku\synagoga\synagoga_po_sala_widowiskowa.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15616" y="1545771"/>
            <a:ext cx="7272808" cy="4852327"/>
          </a:xfrm>
          <a:prstGeom prst="rect">
            <a:avLst/>
          </a:prstGeom>
          <a:noFill/>
          <a:extLst>
            <a:ext uri="{909E8E84-426E-40DD-AFC4-6F175D3DCCD1}">
              <a14:hiddenFill xmlns:a14="http://schemas.microsoft.com/office/drawing/2010/main">
                <a:solidFill>
                  <a:srgbClr val="FFFFFF"/>
                </a:solidFill>
              </a14:hiddenFill>
            </a:ext>
          </a:extLst>
        </p:spPr>
      </p:pic>
      <p:sp>
        <p:nvSpPr>
          <p:cNvPr id="5" name="Tytuł 1"/>
          <p:cNvSpPr>
            <a:spLocks noGrp="1"/>
          </p:cNvSpPr>
          <p:nvPr>
            <p:ph type="title"/>
          </p:nvPr>
        </p:nvSpPr>
        <p:spPr/>
        <p:txBody>
          <a:bodyPr>
            <a:noAutofit/>
          </a:bodyPr>
          <a:lstStyle/>
          <a:p>
            <a:r>
              <a:rPr lang="pl-PL" sz="2400" b="1" dirty="0"/>
              <a:t>Przebudowa dawnej Synagogi w Żarkach na potrzeby Ośrodka Kultury etap </a:t>
            </a:r>
            <a:r>
              <a:rPr lang="pl-PL" sz="2400" b="1" dirty="0" smtClean="0"/>
              <a:t>II</a:t>
            </a:r>
            <a:endParaRPr lang="pl-PL" sz="2400" dirty="0"/>
          </a:p>
        </p:txBody>
      </p:sp>
    </p:spTree>
    <p:extLst>
      <p:ext uri="{BB962C8B-B14F-4D97-AF65-F5344CB8AC3E}">
        <p14:creationId xmlns:p14="http://schemas.microsoft.com/office/powerpoint/2010/main" val="23807876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endParaRPr lang="pl-PL"/>
          </a:p>
        </p:txBody>
      </p:sp>
      <p:pic>
        <p:nvPicPr>
          <p:cNvPr id="4" name="Picture 8" descr="\\pok21d\gci\aaa SERWIS\prezentacja Podsumowanie roku\synagoga\synagpga_po_sala_widowiskowa.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7584" y="1556792"/>
            <a:ext cx="7488832" cy="4996455"/>
          </a:xfrm>
          <a:prstGeom prst="rect">
            <a:avLst/>
          </a:prstGeom>
          <a:noFill/>
          <a:extLst>
            <a:ext uri="{909E8E84-426E-40DD-AFC4-6F175D3DCCD1}">
              <a14:hiddenFill xmlns:a14="http://schemas.microsoft.com/office/drawing/2010/main">
                <a:solidFill>
                  <a:srgbClr val="FFFFFF"/>
                </a:solidFill>
              </a14:hiddenFill>
            </a:ext>
          </a:extLst>
        </p:spPr>
      </p:pic>
      <p:sp>
        <p:nvSpPr>
          <p:cNvPr id="5" name="Tytuł 1"/>
          <p:cNvSpPr>
            <a:spLocks noGrp="1"/>
          </p:cNvSpPr>
          <p:nvPr>
            <p:ph type="title"/>
          </p:nvPr>
        </p:nvSpPr>
        <p:spPr/>
        <p:txBody>
          <a:bodyPr>
            <a:noAutofit/>
          </a:bodyPr>
          <a:lstStyle/>
          <a:p>
            <a:r>
              <a:rPr lang="pl-PL" sz="2400" b="1" dirty="0"/>
              <a:t>Przebudowa dawnej Synagogi w Żarkach na potrzeby Ośrodka Kultury etap </a:t>
            </a:r>
            <a:r>
              <a:rPr lang="pl-PL" sz="2400" b="1" dirty="0" smtClean="0"/>
              <a:t>II</a:t>
            </a:r>
            <a:endParaRPr lang="pl-PL" sz="2400" dirty="0"/>
          </a:p>
        </p:txBody>
      </p:sp>
    </p:spTree>
    <p:extLst>
      <p:ext uri="{BB962C8B-B14F-4D97-AF65-F5344CB8AC3E}">
        <p14:creationId xmlns:p14="http://schemas.microsoft.com/office/powerpoint/2010/main" val="14593424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404664"/>
            <a:ext cx="8686800" cy="838200"/>
          </a:xfrm>
        </p:spPr>
        <p:txBody>
          <a:bodyPr>
            <a:normAutofit/>
          </a:bodyPr>
          <a:lstStyle/>
          <a:p>
            <a:r>
              <a:rPr lang="pl-PL" dirty="0">
                <a:effectLst/>
              </a:rPr>
              <a:t>Kluczowe inwestycje </a:t>
            </a:r>
            <a:endParaRPr lang="pl-PL" dirty="0"/>
          </a:p>
        </p:txBody>
      </p:sp>
      <p:sp>
        <p:nvSpPr>
          <p:cNvPr id="3" name="Symbol zastępczy zawartości 2"/>
          <p:cNvSpPr>
            <a:spLocks noGrp="1"/>
          </p:cNvSpPr>
          <p:nvPr>
            <p:ph idx="1"/>
          </p:nvPr>
        </p:nvSpPr>
        <p:spPr>
          <a:xfrm>
            <a:off x="304800" y="1268760"/>
            <a:ext cx="8686800" cy="4968552"/>
          </a:xfrm>
        </p:spPr>
        <p:txBody>
          <a:bodyPr>
            <a:normAutofit fontScale="62500" lnSpcReduction="20000"/>
          </a:bodyPr>
          <a:lstStyle/>
          <a:p>
            <a:r>
              <a:rPr lang="pl-PL" sz="3600" b="1" dirty="0" smtClean="0"/>
              <a:t>Sport </a:t>
            </a:r>
            <a:r>
              <a:rPr lang="pl-PL" sz="3600" b="1" dirty="0"/>
              <a:t>bez granic - przebudowa kompleksu sportowego przy ulicy </a:t>
            </a:r>
            <a:r>
              <a:rPr lang="pl-PL" sz="3600" b="1" dirty="0" err="1"/>
              <a:t>Steinkellera</a:t>
            </a:r>
            <a:r>
              <a:rPr lang="pl-PL" sz="3600" b="1" dirty="0"/>
              <a:t> w Żarkach wraz z zakupem niezbędnego wyposażenia etap </a:t>
            </a:r>
            <a:r>
              <a:rPr lang="pl-PL" sz="3600" b="1" dirty="0" smtClean="0"/>
              <a:t>I</a:t>
            </a:r>
          </a:p>
          <a:p>
            <a:endParaRPr lang="pl-PL" sz="3600" dirty="0"/>
          </a:p>
          <a:p>
            <a:r>
              <a:rPr lang="pl-PL" b="1" dirty="0"/>
              <a:t>Wartość zadania:</a:t>
            </a:r>
            <a:r>
              <a:rPr lang="pl-PL" dirty="0"/>
              <a:t> 1 834 552,45, </a:t>
            </a:r>
            <a:r>
              <a:rPr lang="pl-PL" b="1" dirty="0"/>
              <a:t>Dofinansowanie</a:t>
            </a:r>
            <a:r>
              <a:rPr lang="pl-PL" dirty="0"/>
              <a:t>: 1 559 </a:t>
            </a:r>
            <a:r>
              <a:rPr lang="pl-PL" dirty="0" smtClean="0"/>
              <a:t>369,58</a:t>
            </a:r>
            <a:endParaRPr lang="pl-PL" dirty="0"/>
          </a:p>
          <a:p>
            <a:r>
              <a:rPr lang="pl-PL" b="1" dirty="0"/>
              <a:t>Efekt:</a:t>
            </a:r>
            <a:r>
              <a:rPr lang="pl-PL" dirty="0"/>
              <a:t> Projekt polegał na przebudowie ogólnodostępnego kompleksu sportowego przy ulicy </a:t>
            </a:r>
            <a:r>
              <a:rPr lang="pl-PL" dirty="0" err="1"/>
              <a:t>Steinkellera</a:t>
            </a:r>
            <a:r>
              <a:rPr lang="pl-PL" dirty="0"/>
              <a:t> w Żarkach wraz z zakupem niezbędnego wyposażenia, w celu poprawy warunków do aktywnego i atrakcyjnego spędzania czasu wolnego. W ramach zadania zrobiono odwodnienie boiska, wymieniono całą darń na boisku głównym, powstały 3 nowe trybuny, część jednej z trybun jest zadaszona, zamontowane zostały krzesła plastikowe, oraz nowe boksy dla zawodników rezerwowych, zakupiono 3 urządzenia do pielęgnacji trawy: kosiarkę, wózek samo podlewający, skaryfikator, ponadto zostało zamontowane nowe ogrodzenie i ułożony został chodniki z kostki brukowej – dojście do boiska.</a:t>
            </a:r>
          </a:p>
          <a:p>
            <a:r>
              <a:rPr lang="pl-PL" b="1" dirty="0"/>
              <a:t>Wykonawca:</a:t>
            </a:r>
            <a:r>
              <a:rPr lang="pl-PL" dirty="0"/>
              <a:t> Firma BUD-WOD-BIS we współpracy z firmą </a:t>
            </a:r>
            <a:r>
              <a:rPr lang="pl-PL" dirty="0" err="1" smtClean="0"/>
              <a:t>Tamex</a:t>
            </a:r>
            <a:endParaRPr lang="pl-PL" dirty="0"/>
          </a:p>
        </p:txBody>
      </p:sp>
      <p:pic>
        <p:nvPicPr>
          <p:cNvPr id="4" name="Picture 4" descr="C:\Users\Mariusz\Desktop\log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5576709"/>
            <a:ext cx="5495925" cy="723900"/>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p:cNvSpPr txBox="1"/>
          <p:nvPr/>
        </p:nvSpPr>
        <p:spPr>
          <a:xfrm>
            <a:off x="0" y="6300609"/>
            <a:ext cx="9144000" cy="584775"/>
          </a:xfrm>
          <a:prstGeom prst="rect">
            <a:avLst/>
          </a:prstGeom>
          <a:noFill/>
        </p:spPr>
        <p:txBody>
          <a:bodyPr wrap="square" rtlCol="0">
            <a:spAutoFit/>
          </a:bodyPr>
          <a:lstStyle/>
          <a:p>
            <a:pPr algn="ctr"/>
            <a:r>
              <a:rPr lang="pl-PL" sz="1600" dirty="0"/>
              <a:t>Projekt współfinansowany przez Unię Europejską z Europejskiego Funduszu </a:t>
            </a:r>
            <a:endParaRPr lang="pl-PL" sz="1600" dirty="0" smtClean="0"/>
          </a:p>
          <a:p>
            <a:pPr algn="ctr"/>
            <a:r>
              <a:rPr lang="pl-PL" sz="1600" dirty="0" smtClean="0"/>
              <a:t>Rozwoju </a:t>
            </a:r>
            <a:r>
              <a:rPr lang="pl-PL" sz="1600" dirty="0"/>
              <a:t>Regionalnego w ramach RPO WSL 2007-2013</a:t>
            </a:r>
            <a:r>
              <a:rPr lang="pl-PL" sz="1600" dirty="0" smtClean="0"/>
              <a:t>.</a:t>
            </a:r>
            <a:endParaRPr lang="pl-PL" sz="1600" dirty="0"/>
          </a:p>
        </p:txBody>
      </p:sp>
    </p:spTree>
    <p:extLst>
      <p:ext uri="{BB962C8B-B14F-4D97-AF65-F5344CB8AC3E}">
        <p14:creationId xmlns:p14="http://schemas.microsoft.com/office/powerpoint/2010/main" val="37007478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przebudowa kompleksu sportowego przy ulicy </a:t>
            </a:r>
            <a:r>
              <a:rPr lang="pl-PL" b="1" dirty="0" err="1"/>
              <a:t>Steinkellera</a:t>
            </a:r>
            <a:r>
              <a:rPr lang="pl-PL" b="1" dirty="0"/>
              <a:t> w Żarkach</a:t>
            </a:r>
            <a:endParaRPr lang="pl-PL" dirty="0"/>
          </a:p>
        </p:txBody>
      </p:sp>
      <p:sp>
        <p:nvSpPr>
          <p:cNvPr id="3" name="Symbol zastępczy zawartości 2"/>
          <p:cNvSpPr>
            <a:spLocks noGrp="1"/>
          </p:cNvSpPr>
          <p:nvPr>
            <p:ph idx="1"/>
          </p:nvPr>
        </p:nvSpPr>
        <p:spPr/>
        <p:txBody>
          <a:bodyPr/>
          <a:lstStyle/>
          <a:p>
            <a:endParaRPr lang="pl-PL"/>
          </a:p>
        </p:txBody>
      </p:sp>
      <p:pic>
        <p:nvPicPr>
          <p:cNvPr id="10242" name="Picture 2" descr="\\pok21d\gci\aaa SERWIS\prezentacja Podsumowanie roku\stadion przed 0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87624" y="1535765"/>
            <a:ext cx="6768752" cy="5076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606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endParaRPr lang="pl-PL"/>
          </a:p>
        </p:txBody>
      </p:sp>
      <p:pic>
        <p:nvPicPr>
          <p:cNvPr id="4" name="Picture 3" descr="\\pok21d\gci\aaa SERWIS\prezentacja Podsumowanie roku\stadion_otwarci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71600" y="1556792"/>
            <a:ext cx="7447010" cy="4968552"/>
          </a:xfrm>
          <a:prstGeom prst="rect">
            <a:avLst/>
          </a:prstGeom>
          <a:noFill/>
          <a:extLst>
            <a:ext uri="{909E8E84-426E-40DD-AFC4-6F175D3DCCD1}">
              <a14:hiddenFill xmlns:a14="http://schemas.microsoft.com/office/drawing/2010/main">
                <a:solidFill>
                  <a:srgbClr val="FFFFFF"/>
                </a:solidFill>
              </a14:hiddenFill>
            </a:ext>
          </a:extLst>
        </p:spPr>
      </p:pic>
      <p:sp>
        <p:nvSpPr>
          <p:cNvPr id="5" name="Tytuł 1"/>
          <p:cNvSpPr>
            <a:spLocks noGrp="1"/>
          </p:cNvSpPr>
          <p:nvPr>
            <p:ph type="title"/>
          </p:nvPr>
        </p:nvSpPr>
        <p:spPr/>
        <p:txBody>
          <a:bodyPr>
            <a:normAutofit fontScale="90000"/>
          </a:bodyPr>
          <a:lstStyle/>
          <a:p>
            <a:r>
              <a:rPr lang="pl-PL" b="1" dirty="0"/>
              <a:t>przebudowa kompleksu sportowego przy ulicy </a:t>
            </a:r>
            <a:r>
              <a:rPr lang="pl-PL" b="1" dirty="0" err="1"/>
              <a:t>Steinkellera</a:t>
            </a:r>
            <a:r>
              <a:rPr lang="pl-PL" b="1" dirty="0"/>
              <a:t> w Żarkach</a:t>
            </a:r>
            <a:endParaRPr lang="pl-PL" dirty="0"/>
          </a:p>
        </p:txBody>
      </p:sp>
    </p:spTree>
    <p:extLst>
      <p:ext uri="{BB962C8B-B14F-4D97-AF65-F5344CB8AC3E}">
        <p14:creationId xmlns:p14="http://schemas.microsoft.com/office/powerpoint/2010/main" val="2293017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endParaRPr lang="pl-PL"/>
          </a:p>
        </p:txBody>
      </p:sp>
      <p:pic>
        <p:nvPicPr>
          <p:cNvPr id="4" name="Picture 4" descr="\\pok21d\gci\aaa SERWIS\prezentacja Podsumowanie roku\stadion_po.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71600" y="1556792"/>
            <a:ext cx="7344816" cy="4900369"/>
          </a:xfrm>
          <a:prstGeom prst="rect">
            <a:avLst/>
          </a:prstGeom>
          <a:noFill/>
          <a:extLst>
            <a:ext uri="{909E8E84-426E-40DD-AFC4-6F175D3DCCD1}">
              <a14:hiddenFill xmlns:a14="http://schemas.microsoft.com/office/drawing/2010/main">
                <a:solidFill>
                  <a:srgbClr val="FFFFFF"/>
                </a:solidFill>
              </a14:hiddenFill>
            </a:ext>
          </a:extLst>
        </p:spPr>
      </p:pic>
      <p:sp>
        <p:nvSpPr>
          <p:cNvPr id="5" name="Tytuł 1"/>
          <p:cNvSpPr>
            <a:spLocks noGrp="1"/>
          </p:cNvSpPr>
          <p:nvPr>
            <p:ph type="title"/>
          </p:nvPr>
        </p:nvSpPr>
        <p:spPr/>
        <p:txBody>
          <a:bodyPr>
            <a:normAutofit fontScale="90000"/>
          </a:bodyPr>
          <a:lstStyle/>
          <a:p>
            <a:r>
              <a:rPr lang="pl-PL" b="1" dirty="0"/>
              <a:t>przebudowa kompleksu sportowego przy ulicy </a:t>
            </a:r>
            <a:r>
              <a:rPr lang="pl-PL" b="1" dirty="0" err="1"/>
              <a:t>Steinkellera</a:t>
            </a:r>
            <a:r>
              <a:rPr lang="pl-PL" b="1" dirty="0"/>
              <a:t> w Żarkach</a:t>
            </a:r>
            <a:endParaRPr lang="pl-PL" dirty="0"/>
          </a:p>
        </p:txBody>
      </p:sp>
    </p:spTree>
    <p:extLst>
      <p:ext uri="{BB962C8B-B14F-4D97-AF65-F5344CB8AC3E}">
        <p14:creationId xmlns:p14="http://schemas.microsoft.com/office/powerpoint/2010/main" val="1937902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404664"/>
            <a:ext cx="8686800" cy="838200"/>
          </a:xfrm>
        </p:spPr>
        <p:txBody>
          <a:bodyPr>
            <a:normAutofit/>
          </a:bodyPr>
          <a:lstStyle/>
          <a:p>
            <a:r>
              <a:rPr lang="pl-PL" dirty="0">
                <a:effectLst/>
              </a:rPr>
              <a:t>Kluczowe inwestycje </a:t>
            </a:r>
            <a:endParaRPr lang="pl-PL" dirty="0"/>
          </a:p>
        </p:txBody>
      </p:sp>
      <p:sp>
        <p:nvSpPr>
          <p:cNvPr id="3" name="Symbol zastępczy zawartości 2"/>
          <p:cNvSpPr>
            <a:spLocks noGrp="1"/>
          </p:cNvSpPr>
          <p:nvPr>
            <p:ph idx="1"/>
          </p:nvPr>
        </p:nvSpPr>
        <p:spPr/>
        <p:txBody>
          <a:bodyPr>
            <a:normAutofit/>
          </a:bodyPr>
          <a:lstStyle/>
          <a:p>
            <a:r>
              <a:rPr lang="pl-PL" sz="2400" b="1" dirty="0" smtClean="0"/>
              <a:t>Zagospodarowanie </a:t>
            </a:r>
            <a:r>
              <a:rPr lang="pl-PL" sz="2400" b="1" dirty="0"/>
              <a:t>terenu rekreacyjnego przy kąpielisku w </a:t>
            </a:r>
            <a:r>
              <a:rPr lang="pl-PL" sz="2400" b="1" dirty="0" smtClean="0"/>
              <a:t>Żarkach</a:t>
            </a:r>
          </a:p>
          <a:p>
            <a:endParaRPr lang="pl-PL" sz="2400" dirty="0"/>
          </a:p>
          <a:p>
            <a:r>
              <a:rPr lang="pl-PL" sz="2000" b="1" dirty="0"/>
              <a:t>Wartość zadania:</a:t>
            </a:r>
            <a:r>
              <a:rPr lang="pl-PL" sz="2000" dirty="0"/>
              <a:t> 1 167 892,67  dofinansowanie: 510 000,00 </a:t>
            </a:r>
          </a:p>
          <a:p>
            <a:r>
              <a:rPr lang="pl-PL" sz="2000" b="1" dirty="0"/>
              <a:t>Efekt:</a:t>
            </a:r>
            <a:r>
              <a:rPr lang="pl-PL" sz="2000" dirty="0"/>
              <a:t> W ramach projektu zostały wykonane dwa boiska do piłki plażowej, plac zabawa, ścieżki zdrowia, budynek letniej kawiarenki. </a:t>
            </a:r>
          </a:p>
          <a:p>
            <a:r>
              <a:rPr lang="pl-PL" sz="2000" b="1" dirty="0"/>
              <a:t>Wykonawca:</a:t>
            </a:r>
            <a:r>
              <a:rPr lang="pl-PL" sz="2000" dirty="0"/>
              <a:t> BUDREMO-BMK Sp. z o.o. z Koszęcina </a:t>
            </a:r>
          </a:p>
        </p:txBody>
      </p:sp>
      <p:pic>
        <p:nvPicPr>
          <p:cNvPr id="4" name="Picture 4" descr="C:\Users\Mariusz\Desktop\log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5504701"/>
            <a:ext cx="5495925" cy="723900"/>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p:cNvSpPr txBox="1"/>
          <p:nvPr/>
        </p:nvSpPr>
        <p:spPr>
          <a:xfrm>
            <a:off x="0" y="6228601"/>
            <a:ext cx="9144000" cy="584775"/>
          </a:xfrm>
          <a:prstGeom prst="rect">
            <a:avLst/>
          </a:prstGeom>
          <a:noFill/>
        </p:spPr>
        <p:txBody>
          <a:bodyPr wrap="square" rtlCol="0">
            <a:spAutoFit/>
          </a:bodyPr>
          <a:lstStyle/>
          <a:p>
            <a:pPr algn="ctr"/>
            <a:r>
              <a:rPr lang="pl-PL" sz="1600" dirty="0"/>
              <a:t>Projekt współfinansowany przez Unię Europejską z Europejskiego Funduszu </a:t>
            </a:r>
            <a:endParaRPr lang="pl-PL" sz="1600" dirty="0" smtClean="0"/>
          </a:p>
          <a:p>
            <a:pPr algn="ctr"/>
            <a:r>
              <a:rPr lang="pl-PL" sz="1600" dirty="0" smtClean="0"/>
              <a:t>Rozwoju </a:t>
            </a:r>
            <a:r>
              <a:rPr lang="pl-PL" sz="1600" dirty="0"/>
              <a:t>Regionalnego w ramach RPO WSL 2007-2013</a:t>
            </a:r>
            <a:r>
              <a:rPr lang="pl-PL" sz="1600" dirty="0" smtClean="0"/>
              <a:t>.</a:t>
            </a:r>
            <a:endParaRPr lang="pl-PL" sz="1600" dirty="0"/>
          </a:p>
        </p:txBody>
      </p:sp>
    </p:spTree>
    <p:extLst>
      <p:ext uri="{BB962C8B-B14F-4D97-AF65-F5344CB8AC3E}">
        <p14:creationId xmlns:p14="http://schemas.microsoft.com/office/powerpoint/2010/main" val="35311302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12292" name="Picture 4" descr="\\pok21d\gci\aaa SERWIS\prezentacja Podsumowanie roku\basen\basn_przed.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87624" y="1556791"/>
            <a:ext cx="6336704" cy="4750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7594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4" name="Picture 2" descr="\\pok21d\gci\aaa SERWIS\prezentacja Podsumowanie roku\basen\basen_0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7584" y="1556792"/>
            <a:ext cx="7488832" cy="4992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360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800" b="1" dirty="0"/>
              <a:t>Budowa Gimnazjum Gminnego w Żarkach wraz z Jurajskim Centrum Informacji </a:t>
            </a:r>
            <a:r>
              <a:rPr lang="pl-PL" sz="2800" b="1" dirty="0" smtClean="0"/>
              <a:t>Europejskiej</a:t>
            </a:r>
            <a:endParaRPr lang="pl-PL" sz="2800" dirty="0"/>
          </a:p>
        </p:txBody>
      </p:sp>
      <p:sp>
        <p:nvSpPr>
          <p:cNvPr id="3" name="Symbol zastępczy zawartości 2"/>
          <p:cNvSpPr>
            <a:spLocks noGrp="1"/>
          </p:cNvSpPr>
          <p:nvPr>
            <p:ph idx="1"/>
          </p:nvPr>
        </p:nvSpPr>
        <p:spPr/>
        <p:txBody>
          <a:bodyPr/>
          <a:lstStyle/>
          <a:p>
            <a:endParaRPr lang="pl-PL" dirty="0"/>
          </a:p>
        </p:txBody>
      </p:sp>
      <p:pic>
        <p:nvPicPr>
          <p:cNvPr id="3074" name="Picture 2" descr="\\pok21d\gci\aaa SERWIS\prezentacja Podsumowanie roku\gimnazjum\gimazjum_04.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68535" y="1556791"/>
            <a:ext cx="6831857" cy="4558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9684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1026" name="Picture 2" descr="\\pok21d\gci\aaa SERWIS\prezentacja Podsumowanie roku\do prezentacji\basen_po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495" y="1556792"/>
            <a:ext cx="7551937" cy="5038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4741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4" name="Picture 3" descr="\\pok21d\gci\aaa SERWIS\prezentacja Podsumowanie roku\basen\basen_01_plac zabaw.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55576" y="1571802"/>
            <a:ext cx="7488832" cy="4992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4681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404664"/>
            <a:ext cx="8686800" cy="838200"/>
          </a:xfrm>
        </p:spPr>
        <p:txBody>
          <a:bodyPr>
            <a:normAutofit/>
          </a:bodyPr>
          <a:lstStyle/>
          <a:p>
            <a:r>
              <a:rPr lang="pl-PL" dirty="0">
                <a:effectLst/>
              </a:rPr>
              <a:t>Kluczowe inwestycje </a:t>
            </a:r>
            <a:endParaRPr lang="pl-PL" dirty="0"/>
          </a:p>
        </p:txBody>
      </p:sp>
      <p:sp>
        <p:nvSpPr>
          <p:cNvPr id="3" name="Symbol zastępczy zawartości 2"/>
          <p:cNvSpPr>
            <a:spLocks noGrp="1"/>
          </p:cNvSpPr>
          <p:nvPr>
            <p:ph idx="1"/>
          </p:nvPr>
        </p:nvSpPr>
        <p:spPr>
          <a:xfrm>
            <a:off x="304800" y="1554163"/>
            <a:ext cx="8686800" cy="3675037"/>
          </a:xfrm>
        </p:spPr>
        <p:txBody>
          <a:bodyPr>
            <a:normAutofit fontScale="77500" lnSpcReduction="20000"/>
          </a:bodyPr>
          <a:lstStyle/>
          <a:p>
            <a:r>
              <a:rPr lang="pl-PL" sz="4100" b="1" dirty="0" smtClean="0"/>
              <a:t>Termomodernizacja </a:t>
            </a:r>
            <a:r>
              <a:rPr lang="pl-PL" sz="4100" b="1" dirty="0"/>
              <a:t>budynku Szkoły Podstawowej w </a:t>
            </a:r>
            <a:r>
              <a:rPr lang="pl-PL" sz="4100" b="1" dirty="0" smtClean="0"/>
              <a:t>Przybynowie</a:t>
            </a:r>
            <a:endParaRPr lang="pl-PL" sz="4100" dirty="0"/>
          </a:p>
          <a:p>
            <a:endParaRPr lang="pl-PL" b="1" dirty="0" smtClean="0"/>
          </a:p>
          <a:p>
            <a:r>
              <a:rPr lang="pl-PL" b="1" dirty="0" smtClean="0"/>
              <a:t>Wartość </a:t>
            </a:r>
            <a:r>
              <a:rPr lang="pl-PL" b="1" dirty="0"/>
              <a:t>zadania:</a:t>
            </a:r>
            <a:r>
              <a:rPr lang="pl-PL" dirty="0"/>
              <a:t> 514 480,67, dofinansowanie: 437 308,56 </a:t>
            </a:r>
          </a:p>
          <a:p>
            <a:r>
              <a:rPr lang="pl-PL" b="1" dirty="0"/>
              <a:t>Termin: 2011</a:t>
            </a:r>
            <a:endParaRPr lang="pl-PL" dirty="0"/>
          </a:p>
          <a:p>
            <a:r>
              <a:rPr lang="pl-PL" b="1" dirty="0"/>
              <a:t>Efekt:</a:t>
            </a:r>
            <a:r>
              <a:rPr lang="pl-PL" dirty="0"/>
              <a:t> Szkoła została ocieplona, wymieniono stolarkę okienną i drzwiową, pokrycie dachu, instalacja co. wraz ze źródłem ciepła, wykonano nowe obróbki blacharskie, zamontowano rynny i rury spustowe. </a:t>
            </a:r>
            <a:r>
              <a:rPr lang="pl-PL" b="1" dirty="0"/>
              <a:t>Wykonawca:</a:t>
            </a:r>
            <a:r>
              <a:rPr lang="pl-PL" dirty="0"/>
              <a:t>  STB Sp. z o.o. </a:t>
            </a:r>
            <a:r>
              <a:rPr lang="pl-PL" dirty="0" smtClean="0"/>
              <a:t>Częstochowa</a:t>
            </a:r>
            <a:endParaRPr lang="pl-PL" dirty="0"/>
          </a:p>
        </p:txBody>
      </p:sp>
      <p:pic>
        <p:nvPicPr>
          <p:cNvPr id="4" name="Picture 4" descr="C:\Users\Mariusz\Desktop\log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5504701"/>
            <a:ext cx="5495925" cy="723900"/>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p:cNvSpPr txBox="1"/>
          <p:nvPr/>
        </p:nvSpPr>
        <p:spPr>
          <a:xfrm>
            <a:off x="0" y="6228601"/>
            <a:ext cx="9144000" cy="584775"/>
          </a:xfrm>
          <a:prstGeom prst="rect">
            <a:avLst/>
          </a:prstGeom>
          <a:noFill/>
        </p:spPr>
        <p:txBody>
          <a:bodyPr wrap="square" rtlCol="0">
            <a:spAutoFit/>
          </a:bodyPr>
          <a:lstStyle/>
          <a:p>
            <a:pPr algn="ctr"/>
            <a:r>
              <a:rPr lang="pl-PL" sz="1600" dirty="0"/>
              <a:t>Projekt współfinansowany przez Unię Europejską z Europejskiego Funduszu </a:t>
            </a:r>
            <a:endParaRPr lang="pl-PL" sz="1600" dirty="0" smtClean="0"/>
          </a:p>
          <a:p>
            <a:pPr algn="ctr"/>
            <a:r>
              <a:rPr lang="pl-PL" sz="1600" dirty="0" smtClean="0"/>
              <a:t>Rozwoju </a:t>
            </a:r>
            <a:r>
              <a:rPr lang="pl-PL" sz="1600" dirty="0"/>
              <a:t>Regionalnego w ramach RPO WSL 2007-2013</a:t>
            </a:r>
            <a:r>
              <a:rPr lang="pl-PL" sz="1600" dirty="0" smtClean="0"/>
              <a:t>.</a:t>
            </a:r>
            <a:endParaRPr lang="pl-PL" sz="1600" dirty="0"/>
          </a:p>
        </p:txBody>
      </p:sp>
    </p:spTree>
    <p:extLst>
      <p:ext uri="{BB962C8B-B14F-4D97-AF65-F5344CB8AC3E}">
        <p14:creationId xmlns:p14="http://schemas.microsoft.com/office/powerpoint/2010/main" val="19845248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Termomodernizacja budynku Szkoły Podstawowej w </a:t>
            </a:r>
            <a:r>
              <a:rPr lang="pl-PL" b="1" dirty="0" smtClean="0"/>
              <a:t>Przybynowie</a:t>
            </a:r>
            <a:endParaRPr lang="pl-PL" dirty="0"/>
          </a:p>
        </p:txBody>
      </p:sp>
      <p:sp>
        <p:nvSpPr>
          <p:cNvPr id="3" name="Symbol zastępczy zawartości 2"/>
          <p:cNvSpPr>
            <a:spLocks noGrp="1"/>
          </p:cNvSpPr>
          <p:nvPr>
            <p:ph idx="1"/>
          </p:nvPr>
        </p:nvSpPr>
        <p:spPr/>
        <p:txBody>
          <a:bodyPr/>
          <a:lstStyle/>
          <a:p>
            <a:endParaRPr lang="pl-PL"/>
          </a:p>
        </p:txBody>
      </p:sp>
      <p:pic>
        <p:nvPicPr>
          <p:cNvPr id="13314" name="Picture 2" descr="\\pok21d\gci\aaa SERWIS\prezentacja Podsumowanie roku\przybynow\prz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528192"/>
            <a:ext cx="3888432"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8910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endParaRPr lang="pl-PL"/>
          </a:p>
        </p:txBody>
      </p:sp>
      <p:pic>
        <p:nvPicPr>
          <p:cNvPr id="4" name="Picture 3" descr="\\pok21d\gci\aaa SERWIS\prezentacja Podsumowanie roku\przybynow\_MG_75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532812"/>
            <a:ext cx="7482950" cy="4992531"/>
          </a:xfrm>
          <a:prstGeom prst="rect">
            <a:avLst/>
          </a:prstGeom>
          <a:noFill/>
          <a:extLst>
            <a:ext uri="{909E8E84-426E-40DD-AFC4-6F175D3DCCD1}">
              <a14:hiddenFill xmlns:a14="http://schemas.microsoft.com/office/drawing/2010/main">
                <a:solidFill>
                  <a:srgbClr val="FFFFFF"/>
                </a:solidFill>
              </a14:hiddenFill>
            </a:ext>
          </a:extLst>
        </p:spPr>
      </p:pic>
      <p:sp>
        <p:nvSpPr>
          <p:cNvPr id="5" name="Tytuł 1"/>
          <p:cNvSpPr>
            <a:spLocks noGrp="1"/>
          </p:cNvSpPr>
          <p:nvPr>
            <p:ph type="title"/>
          </p:nvPr>
        </p:nvSpPr>
        <p:spPr/>
        <p:txBody>
          <a:bodyPr>
            <a:normAutofit fontScale="90000"/>
          </a:bodyPr>
          <a:lstStyle/>
          <a:p>
            <a:r>
              <a:rPr lang="pl-PL" b="1" dirty="0"/>
              <a:t>Termomodernizacja budynku Szkoły Podstawowej w </a:t>
            </a:r>
            <a:r>
              <a:rPr lang="pl-PL" b="1" dirty="0" smtClean="0"/>
              <a:t>Przybynowie</a:t>
            </a:r>
            <a:endParaRPr lang="pl-PL" dirty="0"/>
          </a:p>
        </p:txBody>
      </p:sp>
    </p:spTree>
    <p:extLst>
      <p:ext uri="{BB962C8B-B14F-4D97-AF65-F5344CB8AC3E}">
        <p14:creationId xmlns:p14="http://schemas.microsoft.com/office/powerpoint/2010/main" val="2102405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endParaRPr lang="pl-PL"/>
          </a:p>
        </p:txBody>
      </p:sp>
      <p:pic>
        <p:nvPicPr>
          <p:cNvPr id="4" name="Picture 4" descr="\\pok21d\gci\aaa SERWIS\prezentacja Podsumowanie roku\przybynow\IMG_80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556792"/>
            <a:ext cx="7416824" cy="4950068"/>
          </a:xfrm>
          <a:prstGeom prst="rect">
            <a:avLst/>
          </a:prstGeom>
          <a:noFill/>
          <a:extLst>
            <a:ext uri="{909E8E84-426E-40DD-AFC4-6F175D3DCCD1}">
              <a14:hiddenFill xmlns:a14="http://schemas.microsoft.com/office/drawing/2010/main">
                <a:solidFill>
                  <a:srgbClr val="FFFFFF"/>
                </a:solidFill>
              </a14:hiddenFill>
            </a:ext>
          </a:extLst>
        </p:spPr>
      </p:pic>
      <p:sp>
        <p:nvSpPr>
          <p:cNvPr id="5" name="Tytuł 1"/>
          <p:cNvSpPr>
            <a:spLocks noGrp="1"/>
          </p:cNvSpPr>
          <p:nvPr>
            <p:ph type="title"/>
          </p:nvPr>
        </p:nvSpPr>
        <p:spPr/>
        <p:txBody>
          <a:bodyPr>
            <a:normAutofit fontScale="90000"/>
          </a:bodyPr>
          <a:lstStyle/>
          <a:p>
            <a:r>
              <a:rPr lang="pl-PL" b="1" dirty="0"/>
              <a:t>Termomodernizacja budynku Szkoły Podstawowej w </a:t>
            </a:r>
            <a:r>
              <a:rPr lang="pl-PL" b="1" dirty="0" smtClean="0"/>
              <a:t>Przybynowie</a:t>
            </a:r>
            <a:endParaRPr lang="pl-PL" dirty="0"/>
          </a:p>
        </p:txBody>
      </p:sp>
    </p:spTree>
    <p:extLst>
      <p:ext uri="{BB962C8B-B14F-4D97-AF65-F5344CB8AC3E}">
        <p14:creationId xmlns:p14="http://schemas.microsoft.com/office/powerpoint/2010/main" val="8962144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endParaRPr lang="pl-PL"/>
          </a:p>
        </p:txBody>
      </p:sp>
      <p:pic>
        <p:nvPicPr>
          <p:cNvPr id="4" name="Picture 5" descr="\\pok21d\gci\aaa SERWIS\prezentacja Podsumowanie roku\przybynow\IMG_93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544959"/>
            <a:ext cx="7488832" cy="4998127"/>
          </a:xfrm>
          <a:prstGeom prst="rect">
            <a:avLst/>
          </a:prstGeom>
          <a:noFill/>
          <a:extLst>
            <a:ext uri="{909E8E84-426E-40DD-AFC4-6F175D3DCCD1}">
              <a14:hiddenFill xmlns:a14="http://schemas.microsoft.com/office/drawing/2010/main">
                <a:solidFill>
                  <a:srgbClr val="FFFFFF"/>
                </a:solidFill>
              </a14:hiddenFill>
            </a:ext>
          </a:extLst>
        </p:spPr>
      </p:pic>
      <p:sp>
        <p:nvSpPr>
          <p:cNvPr id="5" name="Tytuł 1"/>
          <p:cNvSpPr>
            <a:spLocks noGrp="1"/>
          </p:cNvSpPr>
          <p:nvPr>
            <p:ph type="title"/>
          </p:nvPr>
        </p:nvSpPr>
        <p:spPr/>
        <p:txBody>
          <a:bodyPr>
            <a:normAutofit fontScale="90000"/>
          </a:bodyPr>
          <a:lstStyle/>
          <a:p>
            <a:r>
              <a:rPr lang="pl-PL" b="1" dirty="0"/>
              <a:t>Termomodernizacja budynku Szkoły Podstawowej w </a:t>
            </a:r>
            <a:r>
              <a:rPr lang="pl-PL" b="1" dirty="0" smtClean="0"/>
              <a:t>Przybynowie</a:t>
            </a:r>
            <a:endParaRPr lang="pl-PL" dirty="0"/>
          </a:p>
        </p:txBody>
      </p:sp>
    </p:spTree>
    <p:extLst>
      <p:ext uri="{BB962C8B-B14F-4D97-AF65-F5344CB8AC3E}">
        <p14:creationId xmlns:p14="http://schemas.microsoft.com/office/powerpoint/2010/main" val="8913674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404664"/>
            <a:ext cx="8686800" cy="838200"/>
          </a:xfrm>
        </p:spPr>
        <p:txBody>
          <a:bodyPr>
            <a:normAutofit/>
          </a:bodyPr>
          <a:lstStyle/>
          <a:p>
            <a:r>
              <a:rPr lang="pl-PL" dirty="0">
                <a:effectLst/>
              </a:rPr>
              <a:t>Kluczowe inwestycje </a:t>
            </a:r>
            <a:endParaRPr lang="pl-PL" dirty="0"/>
          </a:p>
        </p:txBody>
      </p:sp>
      <p:sp>
        <p:nvSpPr>
          <p:cNvPr id="3" name="Symbol zastępczy zawartości 2"/>
          <p:cNvSpPr>
            <a:spLocks noGrp="1"/>
          </p:cNvSpPr>
          <p:nvPr>
            <p:ph idx="1"/>
          </p:nvPr>
        </p:nvSpPr>
        <p:spPr>
          <a:xfrm>
            <a:off x="304800" y="1554162"/>
            <a:ext cx="8686800" cy="4035077"/>
          </a:xfrm>
        </p:spPr>
        <p:txBody>
          <a:bodyPr>
            <a:normAutofit fontScale="77500" lnSpcReduction="20000"/>
          </a:bodyPr>
          <a:lstStyle/>
          <a:p>
            <a:r>
              <a:rPr lang="pl-PL" sz="4100" b="1" dirty="0" smtClean="0"/>
              <a:t>Termomodernizacja </a:t>
            </a:r>
            <a:r>
              <a:rPr lang="pl-PL" sz="4100" b="1" dirty="0"/>
              <a:t>budynku Przedszkola Publicznego w </a:t>
            </a:r>
            <a:r>
              <a:rPr lang="pl-PL" sz="4100" b="1" dirty="0" smtClean="0"/>
              <a:t>Żarkach</a:t>
            </a:r>
            <a:endParaRPr lang="pl-PL" sz="4100" dirty="0"/>
          </a:p>
          <a:p>
            <a:endParaRPr lang="pl-PL" b="1" dirty="0" smtClean="0"/>
          </a:p>
          <a:p>
            <a:r>
              <a:rPr lang="pl-PL" b="1" dirty="0" smtClean="0"/>
              <a:t>Wartość </a:t>
            </a:r>
            <a:r>
              <a:rPr lang="pl-PL" b="1" dirty="0"/>
              <a:t>zadania:</a:t>
            </a:r>
            <a:r>
              <a:rPr lang="pl-PL" dirty="0"/>
              <a:t>  530 122,60, dofinansowanie: 337 701,15</a:t>
            </a:r>
          </a:p>
          <a:p>
            <a:r>
              <a:rPr lang="pl-PL" dirty="0"/>
              <a:t>Termin: 2011 </a:t>
            </a:r>
          </a:p>
          <a:p>
            <a:r>
              <a:rPr lang="pl-PL" b="1" dirty="0"/>
              <a:t>Efekt:</a:t>
            </a:r>
            <a:r>
              <a:rPr lang="pl-PL" dirty="0"/>
              <a:t> Przedszkole zostało ocieplone, wymieniono stolarkę okienną i drzwiową, pokrycie dachu, instalacja co. wraz ze źródłem ciepła, wykonano nowe obróbki blacharskie, zamontowano rynny i rury spustowe. </a:t>
            </a:r>
          </a:p>
          <a:p>
            <a:r>
              <a:rPr lang="pl-PL" b="1" dirty="0"/>
              <a:t>Wykonawca:</a:t>
            </a:r>
            <a:r>
              <a:rPr lang="pl-PL" dirty="0"/>
              <a:t>  STB Sp. z o.o. </a:t>
            </a:r>
            <a:r>
              <a:rPr lang="pl-PL" dirty="0" smtClean="0"/>
              <a:t>Częstochowa</a:t>
            </a:r>
            <a:endParaRPr lang="pl-PL" dirty="0"/>
          </a:p>
        </p:txBody>
      </p:sp>
      <p:pic>
        <p:nvPicPr>
          <p:cNvPr id="4" name="Picture 4" descr="C:\Users\Mariusz\Desktop\log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5504701"/>
            <a:ext cx="5495925" cy="723900"/>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p:cNvSpPr txBox="1"/>
          <p:nvPr/>
        </p:nvSpPr>
        <p:spPr>
          <a:xfrm>
            <a:off x="0" y="6228601"/>
            <a:ext cx="9144000" cy="584775"/>
          </a:xfrm>
          <a:prstGeom prst="rect">
            <a:avLst/>
          </a:prstGeom>
          <a:noFill/>
        </p:spPr>
        <p:txBody>
          <a:bodyPr wrap="square" rtlCol="0">
            <a:spAutoFit/>
          </a:bodyPr>
          <a:lstStyle/>
          <a:p>
            <a:pPr algn="ctr"/>
            <a:r>
              <a:rPr lang="pl-PL" sz="1600" dirty="0"/>
              <a:t>Projekt współfinansowany przez Unię Europejską z Europejskiego Funduszu </a:t>
            </a:r>
            <a:endParaRPr lang="pl-PL" sz="1600" dirty="0" smtClean="0"/>
          </a:p>
          <a:p>
            <a:pPr algn="ctr"/>
            <a:r>
              <a:rPr lang="pl-PL" sz="1600" dirty="0" smtClean="0"/>
              <a:t>Rozwoju </a:t>
            </a:r>
            <a:r>
              <a:rPr lang="pl-PL" sz="1600" dirty="0"/>
              <a:t>Regionalnego w ramach RPO WSL 2007-2013</a:t>
            </a:r>
            <a:r>
              <a:rPr lang="pl-PL" sz="1600" dirty="0" smtClean="0"/>
              <a:t>.</a:t>
            </a:r>
            <a:endParaRPr lang="pl-PL" sz="1600" dirty="0"/>
          </a:p>
        </p:txBody>
      </p:sp>
    </p:spTree>
    <p:extLst>
      <p:ext uri="{BB962C8B-B14F-4D97-AF65-F5344CB8AC3E}">
        <p14:creationId xmlns:p14="http://schemas.microsoft.com/office/powerpoint/2010/main" val="30150745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Termomodernizacja budynku Przedszkola Publicznego w </a:t>
            </a:r>
            <a:r>
              <a:rPr lang="pl-PL" b="1" dirty="0" smtClean="0"/>
              <a:t>Żarkach</a:t>
            </a:r>
            <a:endParaRPr lang="pl-PL" dirty="0"/>
          </a:p>
        </p:txBody>
      </p:sp>
      <p:sp>
        <p:nvSpPr>
          <p:cNvPr id="3" name="Symbol zastępczy zawartości 2"/>
          <p:cNvSpPr>
            <a:spLocks noGrp="1"/>
          </p:cNvSpPr>
          <p:nvPr>
            <p:ph idx="1"/>
          </p:nvPr>
        </p:nvSpPr>
        <p:spPr/>
        <p:txBody>
          <a:bodyPr/>
          <a:lstStyle/>
          <a:p>
            <a:endParaRPr lang="pl-PL"/>
          </a:p>
        </p:txBody>
      </p:sp>
      <p:pic>
        <p:nvPicPr>
          <p:cNvPr id="14341" name="Picture 5" descr="\\pok21d\gci\aaa SERWIS\prezentacja Podsumowanie roku\przedszkole\prz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544013"/>
            <a:ext cx="6480720" cy="4860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4376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Termomodernizacja budynku Przedszkola Publicznego w Żarkach</a:t>
            </a:r>
            <a:endParaRPr lang="pl-PL" dirty="0"/>
          </a:p>
        </p:txBody>
      </p:sp>
      <p:sp>
        <p:nvSpPr>
          <p:cNvPr id="3" name="Symbol zastępczy zawartości 2"/>
          <p:cNvSpPr>
            <a:spLocks noGrp="1"/>
          </p:cNvSpPr>
          <p:nvPr>
            <p:ph idx="1"/>
          </p:nvPr>
        </p:nvSpPr>
        <p:spPr/>
        <p:txBody>
          <a:bodyPr/>
          <a:lstStyle/>
          <a:p>
            <a:endParaRPr lang="pl-PL"/>
          </a:p>
        </p:txBody>
      </p:sp>
      <p:pic>
        <p:nvPicPr>
          <p:cNvPr id="4" name="Picture 6" descr="\\pok21d\gci\aaa SERWIS\prezentacja Podsumowanie roku\przedszkole\SDC151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556792"/>
            <a:ext cx="6696744" cy="5022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245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endParaRPr lang="pl-PL"/>
          </a:p>
        </p:txBody>
      </p:sp>
      <p:pic>
        <p:nvPicPr>
          <p:cNvPr id="4098" name="Picture 2" descr="\\pok21d\gci\aaa SERWIS\prezentacja Podsumowanie roku\gimnazjum\gimnazjum_016.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87624" y="1556792"/>
            <a:ext cx="6840760" cy="4564069"/>
          </a:xfrm>
          <a:prstGeom prst="rect">
            <a:avLst/>
          </a:prstGeom>
          <a:noFill/>
          <a:extLst>
            <a:ext uri="{909E8E84-426E-40DD-AFC4-6F175D3DCCD1}">
              <a14:hiddenFill xmlns:a14="http://schemas.microsoft.com/office/drawing/2010/main">
                <a:solidFill>
                  <a:srgbClr val="FFFFFF"/>
                </a:solidFill>
              </a14:hiddenFill>
            </a:ext>
          </a:extLst>
        </p:spPr>
      </p:pic>
      <p:sp>
        <p:nvSpPr>
          <p:cNvPr id="5" name="Tytuł 1"/>
          <p:cNvSpPr>
            <a:spLocks noGrp="1"/>
          </p:cNvSpPr>
          <p:nvPr>
            <p:ph type="title"/>
          </p:nvPr>
        </p:nvSpPr>
        <p:spPr/>
        <p:txBody>
          <a:bodyPr>
            <a:noAutofit/>
          </a:bodyPr>
          <a:lstStyle/>
          <a:p>
            <a:r>
              <a:rPr lang="pl-PL" sz="2800" b="1" dirty="0"/>
              <a:t>Budowa Gimnazjum Gminnego w Żarkach wraz z Jurajskim Centrum Informacji </a:t>
            </a:r>
            <a:r>
              <a:rPr lang="pl-PL" sz="2800" b="1" dirty="0" smtClean="0"/>
              <a:t>Europejskiej</a:t>
            </a:r>
            <a:endParaRPr lang="pl-PL" sz="2800" dirty="0"/>
          </a:p>
        </p:txBody>
      </p:sp>
    </p:spTree>
    <p:extLst>
      <p:ext uri="{BB962C8B-B14F-4D97-AF65-F5344CB8AC3E}">
        <p14:creationId xmlns:p14="http://schemas.microsoft.com/office/powerpoint/2010/main" val="41035869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Termomodernizacja budynku Przedszkola Publicznego w Żarkach</a:t>
            </a:r>
            <a:endParaRPr lang="pl-PL" dirty="0"/>
          </a:p>
        </p:txBody>
      </p:sp>
      <p:sp>
        <p:nvSpPr>
          <p:cNvPr id="3" name="Symbol zastępczy zawartości 2"/>
          <p:cNvSpPr>
            <a:spLocks noGrp="1"/>
          </p:cNvSpPr>
          <p:nvPr>
            <p:ph idx="1"/>
          </p:nvPr>
        </p:nvSpPr>
        <p:spPr/>
        <p:txBody>
          <a:bodyPr/>
          <a:lstStyle/>
          <a:p>
            <a:endParaRPr lang="pl-PL"/>
          </a:p>
        </p:txBody>
      </p:sp>
      <p:pic>
        <p:nvPicPr>
          <p:cNvPr id="4" name="Picture 2" descr="\\pok21d\gci\aaa SERWIS\prezentacja Podsumowanie roku\przedszkole\IMG_08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561728"/>
            <a:ext cx="7339083"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8302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Termomodernizacja budynku Przedszkola Publicznego w Żarkach</a:t>
            </a:r>
            <a:endParaRPr lang="pl-PL" dirty="0"/>
          </a:p>
        </p:txBody>
      </p:sp>
      <p:sp>
        <p:nvSpPr>
          <p:cNvPr id="3" name="Symbol zastępczy zawartości 2"/>
          <p:cNvSpPr>
            <a:spLocks noGrp="1"/>
          </p:cNvSpPr>
          <p:nvPr>
            <p:ph idx="1"/>
          </p:nvPr>
        </p:nvSpPr>
        <p:spPr/>
        <p:txBody>
          <a:bodyPr/>
          <a:lstStyle/>
          <a:p>
            <a:endParaRPr lang="pl-PL"/>
          </a:p>
        </p:txBody>
      </p:sp>
      <p:pic>
        <p:nvPicPr>
          <p:cNvPr id="4" name="Picture 4" descr="\\pok21d\gci\aaa SERWIS\prezentacja Podsumowanie roku\przedszkole\IMG_96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982" y="1556792"/>
            <a:ext cx="7447011"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9024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Termomodernizacja budynku Przedszkola Publicznego w Żarkach</a:t>
            </a:r>
            <a:endParaRPr lang="pl-PL" dirty="0"/>
          </a:p>
        </p:txBody>
      </p:sp>
      <p:sp>
        <p:nvSpPr>
          <p:cNvPr id="3" name="Symbol zastępczy zawartości 2"/>
          <p:cNvSpPr>
            <a:spLocks noGrp="1"/>
          </p:cNvSpPr>
          <p:nvPr>
            <p:ph idx="1"/>
          </p:nvPr>
        </p:nvSpPr>
        <p:spPr/>
        <p:txBody>
          <a:bodyPr/>
          <a:lstStyle/>
          <a:p>
            <a:endParaRPr lang="pl-PL"/>
          </a:p>
        </p:txBody>
      </p:sp>
      <p:pic>
        <p:nvPicPr>
          <p:cNvPr id="4" name="Picture 3" descr="\\pok21d\gci\aaa SERWIS\prezentacja Podsumowanie roku\przedszkole\IMG_09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556792"/>
            <a:ext cx="7488832" cy="4996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5183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404664"/>
            <a:ext cx="8686800" cy="838200"/>
          </a:xfrm>
        </p:spPr>
        <p:txBody>
          <a:bodyPr>
            <a:normAutofit/>
          </a:bodyPr>
          <a:lstStyle/>
          <a:p>
            <a:r>
              <a:rPr lang="pl-PL" dirty="0">
                <a:effectLst/>
              </a:rPr>
              <a:t>Kluczowe inwestycje </a:t>
            </a:r>
            <a:endParaRPr lang="pl-PL" dirty="0"/>
          </a:p>
        </p:txBody>
      </p:sp>
      <p:sp>
        <p:nvSpPr>
          <p:cNvPr id="3" name="Symbol zastępczy zawartości 2"/>
          <p:cNvSpPr>
            <a:spLocks noGrp="1"/>
          </p:cNvSpPr>
          <p:nvPr>
            <p:ph idx="1"/>
          </p:nvPr>
        </p:nvSpPr>
        <p:spPr>
          <a:xfrm>
            <a:off x="304800" y="1268760"/>
            <a:ext cx="8686800" cy="4525963"/>
          </a:xfrm>
        </p:spPr>
        <p:txBody>
          <a:bodyPr>
            <a:normAutofit fontScale="77500" lnSpcReduction="20000"/>
          </a:bodyPr>
          <a:lstStyle/>
          <a:p>
            <a:r>
              <a:rPr lang="pl-PL" sz="3600" b="1" dirty="0" smtClean="0"/>
              <a:t>Budowa </a:t>
            </a:r>
            <a:r>
              <a:rPr lang="pl-PL" sz="3600" b="1" dirty="0"/>
              <a:t>kompostowni osadów ściekowych przy oczyszczalni ścieków w Żarkach</a:t>
            </a:r>
          </a:p>
          <a:p>
            <a:endParaRPr lang="pl-PL" b="1" dirty="0" smtClean="0"/>
          </a:p>
          <a:p>
            <a:r>
              <a:rPr lang="pl-PL" b="1" dirty="0" smtClean="0"/>
              <a:t>Wartość</a:t>
            </a:r>
            <a:r>
              <a:rPr lang="pl-PL" b="1" dirty="0"/>
              <a:t>:</a:t>
            </a:r>
            <a:r>
              <a:rPr lang="pl-PL" dirty="0"/>
              <a:t>  </a:t>
            </a:r>
            <a:r>
              <a:rPr lang="pl-PL" dirty="0" smtClean="0"/>
              <a:t>368 869,59 zł</a:t>
            </a:r>
            <a:r>
              <a:rPr lang="pl-PL" dirty="0"/>
              <a:t>, dofinansowanie: 225 250,00 zł </a:t>
            </a:r>
          </a:p>
          <a:p>
            <a:r>
              <a:rPr lang="pl-PL" b="1" dirty="0"/>
              <a:t>Termin:</a:t>
            </a:r>
            <a:r>
              <a:rPr lang="pl-PL" dirty="0"/>
              <a:t> 2011 </a:t>
            </a:r>
            <a:endParaRPr lang="pl-PL" dirty="0" smtClean="0"/>
          </a:p>
          <a:p>
            <a:endParaRPr lang="pl-PL" dirty="0"/>
          </a:p>
          <a:p>
            <a:r>
              <a:rPr lang="pl-PL" b="1" dirty="0"/>
              <a:t>Efekt:</a:t>
            </a:r>
            <a:r>
              <a:rPr lang="pl-PL" dirty="0"/>
              <a:t> </a:t>
            </a:r>
            <a:r>
              <a:rPr lang="pl-PL" dirty="0"/>
              <a:t>Powstała kompostowania osadów ściekowych przy oczyszczalni ścieków komunalnych w Żarkach. Na inwestycję składać się będzie betonowa, szczelna płyta wraz z odwodnieniem i wiatą o lekkiej, stalowej konstrukcji</a:t>
            </a:r>
            <a:r>
              <a:rPr lang="pl-PL" dirty="0" smtClean="0"/>
              <a:t>.</a:t>
            </a:r>
            <a:endParaRPr lang="pl-PL" dirty="0"/>
          </a:p>
          <a:p>
            <a:r>
              <a:rPr lang="pl-PL" b="1" dirty="0"/>
              <a:t>Wykonawca:</a:t>
            </a:r>
            <a:r>
              <a:rPr lang="pl-PL" dirty="0"/>
              <a:t> BUDREMO-BMK Sp. z o.o. z Koszęcina </a:t>
            </a:r>
          </a:p>
        </p:txBody>
      </p:sp>
      <p:pic>
        <p:nvPicPr>
          <p:cNvPr id="6" name="Picture 4" descr="C:\Users\Mariusz\Desktop\log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5504701"/>
            <a:ext cx="5495925" cy="723900"/>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p:cNvSpPr txBox="1"/>
          <p:nvPr/>
        </p:nvSpPr>
        <p:spPr>
          <a:xfrm>
            <a:off x="0" y="6228601"/>
            <a:ext cx="9144000" cy="584775"/>
          </a:xfrm>
          <a:prstGeom prst="rect">
            <a:avLst/>
          </a:prstGeom>
          <a:noFill/>
        </p:spPr>
        <p:txBody>
          <a:bodyPr wrap="square" rtlCol="0">
            <a:spAutoFit/>
          </a:bodyPr>
          <a:lstStyle/>
          <a:p>
            <a:pPr algn="ctr"/>
            <a:r>
              <a:rPr lang="pl-PL" sz="1600" dirty="0"/>
              <a:t>Projekt współfinansowany przez Unię Europejską z Europejskiego Funduszu </a:t>
            </a:r>
            <a:endParaRPr lang="pl-PL" sz="1600" dirty="0" smtClean="0"/>
          </a:p>
          <a:p>
            <a:pPr algn="ctr"/>
            <a:r>
              <a:rPr lang="pl-PL" sz="1600" dirty="0" smtClean="0"/>
              <a:t>Rozwoju </a:t>
            </a:r>
            <a:r>
              <a:rPr lang="pl-PL" sz="1600" dirty="0"/>
              <a:t>Regionalnego w ramach RPO WSL 2007-2013</a:t>
            </a:r>
            <a:r>
              <a:rPr lang="pl-PL" sz="1600" dirty="0" smtClean="0"/>
              <a:t>.</a:t>
            </a:r>
            <a:endParaRPr lang="pl-PL" sz="1600" dirty="0"/>
          </a:p>
        </p:txBody>
      </p:sp>
    </p:spTree>
    <p:extLst>
      <p:ext uri="{BB962C8B-B14F-4D97-AF65-F5344CB8AC3E}">
        <p14:creationId xmlns:p14="http://schemas.microsoft.com/office/powerpoint/2010/main" val="24651854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800" b="1" dirty="0"/>
              <a:t>Budowa kompostowni osadów ściekowych przy oczyszczalni ścieków w </a:t>
            </a:r>
            <a:r>
              <a:rPr lang="pl-PL" sz="2800" b="1" dirty="0" smtClean="0"/>
              <a:t>Żarkach</a:t>
            </a:r>
            <a:endParaRPr lang="pl-PL" sz="2800" dirty="0"/>
          </a:p>
        </p:txBody>
      </p:sp>
      <p:sp>
        <p:nvSpPr>
          <p:cNvPr id="3" name="Symbol zastępczy zawartości 2"/>
          <p:cNvSpPr>
            <a:spLocks noGrp="1"/>
          </p:cNvSpPr>
          <p:nvPr>
            <p:ph idx="1"/>
          </p:nvPr>
        </p:nvSpPr>
        <p:spPr/>
        <p:txBody>
          <a:bodyPr/>
          <a:lstStyle/>
          <a:p>
            <a:endParaRPr lang="pl-PL" dirty="0"/>
          </a:p>
        </p:txBody>
      </p:sp>
      <p:pic>
        <p:nvPicPr>
          <p:cNvPr id="4" name="Picture 2" descr="\\pok21d\gci\aaa SERWIS\prezentacja Podsumowanie roku\kompostowania\IMG_07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556792"/>
            <a:ext cx="7416824" cy="4950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5882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ymbol zastępczy zawartości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15616" y="1444024"/>
            <a:ext cx="6696744" cy="5022558"/>
          </a:xfrm>
        </p:spPr>
      </p:pic>
      <p:sp>
        <p:nvSpPr>
          <p:cNvPr id="5" name="Tytuł 1"/>
          <p:cNvSpPr>
            <a:spLocks noGrp="1"/>
          </p:cNvSpPr>
          <p:nvPr>
            <p:ph type="title"/>
          </p:nvPr>
        </p:nvSpPr>
        <p:spPr/>
        <p:txBody>
          <a:bodyPr>
            <a:noAutofit/>
          </a:bodyPr>
          <a:lstStyle/>
          <a:p>
            <a:r>
              <a:rPr lang="pl-PL" sz="2800" b="1" dirty="0"/>
              <a:t>Budowa kompostowni osadów ściekowych przy oczyszczalni ścieków w </a:t>
            </a:r>
            <a:r>
              <a:rPr lang="pl-PL" sz="2800" b="1" dirty="0" smtClean="0"/>
              <a:t>Żarkach</a:t>
            </a:r>
            <a:endParaRPr lang="pl-PL" sz="2800" dirty="0"/>
          </a:p>
        </p:txBody>
      </p:sp>
    </p:spTree>
    <p:extLst>
      <p:ext uri="{BB962C8B-B14F-4D97-AF65-F5344CB8AC3E}">
        <p14:creationId xmlns:p14="http://schemas.microsoft.com/office/powerpoint/2010/main" val="28882504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404664"/>
            <a:ext cx="8686800" cy="838200"/>
          </a:xfrm>
        </p:spPr>
        <p:txBody>
          <a:bodyPr>
            <a:normAutofit/>
          </a:bodyPr>
          <a:lstStyle/>
          <a:p>
            <a:r>
              <a:rPr lang="pl-PL" dirty="0">
                <a:effectLst/>
              </a:rPr>
              <a:t>Kluczowe inwestycje </a:t>
            </a:r>
            <a:endParaRPr lang="pl-PL" dirty="0"/>
          </a:p>
        </p:txBody>
      </p:sp>
      <p:sp>
        <p:nvSpPr>
          <p:cNvPr id="3" name="Symbol zastępczy zawartości 2"/>
          <p:cNvSpPr>
            <a:spLocks noGrp="1"/>
          </p:cNvSpPr>
          <p:nvPr>
            <p:ph idx="1"/>
          </p:nvPr>
        </p:nvSpPr>
        <p:spPr>
          <a:xfrm>
            <a:off x="304800" y="1268760"/>
            <a:ext cx="8686800" cy="4525963"/>
          </a:xfrm>
        </p:spPr>
        <p:txBody>
          <a:bodyPr>
            <a:normAutofit fontScale="77500" lnSpcReduction="20000"/>
          </a:bodyPr>
          <a:lstStyle/>
          <a:p>
            <a:r>
              <a:rPr lang="pl-PL" sz="3600" b="1" dirty="0" smtClean="0"/>
              <a:t>Budowa </a:t>
            </a:r>
            <a:r>
              <a:rPr lang="pl-PL" sz="3600" b="1" dirty="0"/>
              <a:t>kanalizacji sanitarnej Żarki – Wysoka Lelowska zadanie </a:t>
            </a:r>
            <a:r>
              <a:rPr lang="pl-PL" sz="3600" b="1" dirty="0" smtClean="0"/>
              <a:t>IV</a:t>
            </a:r>
          </a:p>
          <a:p>
            <a:endParaRPr lang="pl-PL" sz="3400" dirty="0"/>
          </a:p>
          <a:p>
            <a:r>
              <a:rPr lang="pl-PL" b="1" dirty="0"/>
              <a:t>Wartość:</a:t>
            </a:r>
            <a:r>
              <a:rPr lang="pl-PL" dirty="0"/>
              <a:t>  4 050 539,96 zł, dofinansowanie: 3 442 466,39 zł </a:t>
            </a:r>
          </a:p>
          <a:p>
            <a:r>
              <a:rPr lang="pl-PL" b="1" dirty="0"/>
              <a:t>Termin:</a:t>
            </a:r>
            <a:r>
              <a:rPr lang="pl-PL" dirty="0"/>
              <a:t> </a:t>
            </a:r>
            <a:r>
              <a:rPr lang="pl-PL" dirty="0" smtClean="0"/>
              <a:t>2011-2012</a:t>
            </a:r>
            <a:endParaRPr lang="pl-PL" dirty="0"/>
          </a:p>
          <a:p>
            <a:r>
              <a:rPr lang="pl-PL" b="1" dirty="0"/>
              <a:t>Efekt:</a:t>
            </a:r>
            <a:r>
              <a:rPr lang="pl-PL" dirty="0"/>
              <a:t> Projekt polega na wykonaniu IV etapu budowy sieci kanalizacyjnej w Żarkach i Wysokiej Lelowskiej. Przedmiotem inwestycji jest m.in.: sanitarna kanalizacja grawitacyjna o długości 7,699 km oraz przepompownie. P</a:t>
            </a:r>
            <a:r>
              <a:rPr lang="pl-PL" dirty="0" smtClean="0"/>
              <a:t>lanuje </a:t>
            </a:r>
            <a:r>
              <a:rPr lang="pl-PL" dirty="0"/>
              <a:t>się przyłączyć do sieci 173 </a:t>
            </a:r>
            <a:r>
              <a:rPr lang="pl-PL" dirty="0" smtClean="0"/>
              <a:t>domy</a:t>
            </a:r>
            <a:r>
              <a:rPr lang="pl-PL" dirty="0"/>
              <a:t> </a:t>
            </a:r>
            <a:r>
              <a:rPr lang="pl-PL" dirty="0" smtClean="0"/>
              <a:t>w Żarkach, </a:t>
            </a:r>
            <a:r>
              <a:rPr lang="pl-PL" dirty="0" err="1" smtClean="0"/>
              <a:t>Przewodziszowicach</a:t>
            </a:r>
            <a:r>
              <a:rPr lang="pl-PL" dirty="0" smtClean="0"/>
              <a:t>, </a:t>
            </a:r>
            <a:r>
              <a:rPr lang="pl-PL" dirty="0"/>
              <a:t>Wysokiej Lelowskiej.</a:t>
            </a:r>
          </a:p>
          <a:p>
            <a:r>
              <a:rPr lang="pl-PL" b="1" dirty="0"/>
              <a:t>Wykonawca:</a:t>
            </a:r>
            <a:r>
              <a:rPr lang="pl-PL" dirty="0"/>
              <a:t> SITA </a:t>
            </a:r>
            <a:r>
              <a:rPr lang="pl-PL" dirty="0" smtClean="0"/>
              <a:t>Częstochowa</a:t>
            </a:r>
            <a:endParaRPr lang="pl-PL" dirty="0"/>
          </a:p>
        </p:txBody>
      </p:sp>
      <p:pic>
        <p:nvPicPr>
          <p:cNvPr id="4" name="Picture 4" descr="C:\Users\Mariusz\Desktop\log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5576709"/>
            <a:ext cx="5495925" cy="723900"/>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p:cNvSpPr txBox="1"/>
          <p:nvPr/>
        </p:nvSpPr>
        <p:spPr>
          <a:xfrm>
            <a:off x="0" y="6300609"/>
            <a:ext cx="9144000" cy="584775"/>
          </a:xfrm>
          <a:prstGeom prst="rect">
            <a:avLst/>
          </a:prstGeom>
          <a:noFill/>
        </p:spPr>
        <p:txBody>
          <a:bodyPr wrap="square" rtlCol="0">
            <a:spAutoFit/>
          </a:bodyPr>
          <a:lstStyle/>
          <a:p>
            <a:pPr algn="ctr"/>
            <a:r>
              <a:rPr lang="pl-PL" sz="1600" dirty="0"/>
              <a:t>Projekt współfinansowany przez Unię Europejską z Europejskiego Funduszu </a:t>
            </a:r>
            <a:endParaRPr lang="pl-PL" sz="1600" dirty="0" smtClean="0"/>
          </a:p>
          <a:p>
            <a:pPr algn="ctr"/>
            <a:r>
              <a:rPr lang="pl-PL" sz="1600" dirty="0" smtClean="0"/>
              <a:t>Rozwoju </a:t>
            </a:r>
            <a:r>
              <a:rPr lang="pl-PL" sz="1600" dirty="0"/>
              <a:t>Regionalnego w ramach RPO WSL 2007-2013</a:t>
            </a:r>
            <a:r>
              <a:rPr lang="pl-PL" sz="1600" dirty="0" smtClean="0"/>
              <a:t>.</a:t>
            </a:r>
            <a:endParaRPr lang="pl-PL" sz="1600" dirty="0"/>
          </a:p>
        </p:txBody>
      </p:sp>
    </p:spTree>
    <p:extLst>
      <p:ext uri="{BB962C8B-B14F-4D97-AF65-F5344CB8AC3E}">
        <p14:creationId xmlns:p14="http://schemas.microsoft.com/office/powerpoint/2010/main" val="25266160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Budowa kanalizacji sanitarnej Żarki – Wysoka Lelowska zadanie </a:t>
            </a:r>
            <a:r>
              <a:rPr lang="pl-PL" b="1" dirty="0" smtClean="0"/>
              <a:t>IV</a:t>
            </a:r>
            <a:endParaRPr lang="pl-PL" dirty="0"/>
          </a:p>
        </p:txBody>
      </p:sp>
      <p:sp>
        <p:nvSpPr>
          <p:cNvPr id="3" name="Symbol zastępczy zawartości 2"/>
          <p:cNvSpPr>
            <a:spLocks noGrp="1"/>
          </p:cNvSpPr>
          <p:nvPr>
            <p:ph idx="1"/>
          </p:nvPr>
        </p:nvSpPr>
        <p:spPr/>
        <p:txBody>
          <a:bodyPr/>
          <a:lstStyle/>
          <a:p>
            <a:endParaRPr lang="pl-PL"/>
          </a:p>
        </p:txBody>
      </p:sp>
      <p:pic>
        <p:nvPicPr>
          <p:cNvPr id="16388" name="Picture 4" descr="\\pok21d\gci\aaa SERWIS\prezentacja Podsumowanie roku\kanalizacja\IMG_76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548138"/>
            <a:ext cx="7560840" cy="5044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6448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Budowa kanalizacji sanitarnej Żarki – Wysoka Lelowska zadanie </a:t>
            </a:r>
            <a:r>
              <a:rPr lang="pl-PL" b="1" dirty="0" smtClean="0"/>
              <a:t>IV</a:t>
            </a:r>
            <a:endParaRPr lang="pl-PL" dirty="0"/>
          </a:p>
        </p:txBody>
      </p:sp>
      <p:sp>
        <p:nvSpPr>
          <p:cNvPr id="3" name="Symbol zastępczy zawartości 2"/>
          <p:cNvSpPr>
            <a:spLocks noGrp="1"/>
          </p:cNvSpPr>
          <p:nvPr>
            <p:ph idx="1"/>
          </p:nvPr>
        </p:nvSpPr>
        <p:spPr/>
        <p:txBody>
          <a:bodyPr/>
          <a:lstStyle/>
          <a:p>
            <a:endParaRPr lang="pl-PL"/>
          </a:p>
        </p:txBody>
      </p:sp>
      <p:pic>
        <p:nvPicPr>
          <p:cNvPr id="4" name="Picture 2" descr="\\pok21d\gci\aaa SERWIS\prezentacja Podsumowanie roku\kanalizacja\SDC150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556791"/>
            <a:ext cx="6624736" cy="4968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9241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Budowa kanalizacji sanitarnej Żarki – Wysoka Lelowska zadanie </a:t>
            </a:r>
            <a:r>
              <a:rPr lang="pl-PL" b="1" dirty="0" smtClean="0"/>
              <a:t>IV</a:t>
            </a:r>
            <a:endParaRPr lang="pl-PL" dirty="0"/>
          </a:p>
        </p:txBody>
      </p:sp>
      <p:sp>
        <p:nvSpPr>
          <p:cNvPr id="3" name="Symbol zastępczy zawartości 2"/>
          <p:cNvSpPr>
            <a:spLocks noGrp="1"/>
          </p:cNvSpPr>
          <p:nvPr>
            <p:ph idx="1"/>
          </p:nvPr>
        </p:nvSpPr>
        <p:spPr/>
        <p:txBody>
          <a:bodyPr/>
          <a:lstStyle/>
          <a:p>
            <a:endParaRPr lang="pl-PL"/>
          </a:p>
        </p:txBody>
      </p:sp>
      <p:pic>
        <p:nvPicPr>
          <p:cNvPr id="4" name="Picture 3" descr="\\pok21d\gci\aaa SERWIS\prezentacja Podsumowanie roku\kanalizacja\IMG_08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535765"/>
            <a:ext cx="7416824" cy="4950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561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endParaRPr lang="pl-PL"/>
          </a:p>
        </p:txBody>
      </p:sp>
      <p:pic>
        <p:nvPicPr>
          <p:cNvPr id="5122" name="Picture 2" descr="\\pok21d\gci\aaa SERWIS\prezentacja Podsumowanie roku\gimnazjum\gimnazjum_otwarcie_0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87624" y="1556792"/>
            <a:ext cx="6912768" cy="4612112"/>
          </a:xfrm>
          <a:prstGeom prst="rect">
            <a:avLst/>
          </a:prstGeom>
          <a:noFill/>
          <a:extLst>
            <a:ext uri="{909E8E84-426E-40DD-AFC4-6F175D3DCCD1}">
              <a14:hiddenFill xmlns:a14="http://schemas.microsoft.com/office/drawing/2010/main">
                <a:solidFill>
                  <a:srgbClr val="FFFFFF"/>
                </a:solidFill>
              </a14:hiddenFill>
            </a:ext>
          </a:extLst>
        </p:spPr>
      </p:pic>
      <p:sp>
        <p:nvSpPr>
          <p:cNvPr id="5" name="Tytuł 1"/>
          <p:cNvSpPr>
            <a:spLocks noGrp="1"/>
          </p:cNvSpPr>
          <p:nvPr>
            <p:ph type="title"/>
          </p:nvPr>
        </p:nvSpPr>
        <p:spPr/>
        <p:txBody>
          <a:bodyPr>
            <a:noAutofit/>
          </a:bodyPr>
          <a:lstStyle/>
          <a:p>
            <a:r>
              <a:rPr lang="pl-PL" sz="2800" b="1" dirty="0"/>
              <a:t>Budowa Gimnazjum Gminnego w Żarkach wraz z Jurajskim Centrum Informacji </a:t>
            </a:r>
            <a:r>
              <a:rPr lang="pl-PL" sz="2800" b="1" dirty="0" smtClean="0"/>
              <a:t>Europejskiej</a:t>
            </a:r>
            <a:endParaRPr lang="pl-PL" sz="2800" dirty="0"/>
          </a:p>
        </p:txBody>
      </p:sp>
    </p:spTree>
    <p:extLst>
      <p:ext uri="{BB962C8B-B14F-4D97-AF65-F5344CB8AC3E}">
        <p14:creationId xmlns:p14="http://schemas.microsoft.com/office/powerpoint/2010/main" val="25510483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404664"/>
            <a:ext cx="8686800" cy="838200"/>
          </a:xfrm>
        </p:spPr>
        <p:txBody>
          <a:bodyPr>
            <a:normAutofit/>
          </a:bodyPr>
          <a:lstStyle/>
          <a:p>
            <a:r>
              <a:rPr lang="pl-PL" b="1" dirty="0">
                <a:effectLst/>
              </a:rPr>
              <a:t>Kluczowe inwestycje </a:t>
            </a:r>
            <a:endParaRPr lang="pl-PL" dirty="0"/>
          </a:p>
        </p:txBody>
      </p:sp>
      <p:sp>
        <p:nvSpPr>
          <p:cNvPr id="3" name="Symbol zastępczy zawartości 2"/>
          <p:cNvSpPr>
            <a:spLocks noGrp="1"/>
          </p:cNvSpPr>
          <p:nvPr>
            <p:ph idx="1"/>
          </p:nvPr>
        </p:nvSpPr>
        <p:spPr>
          <a:xfrm>
            <a:off x="304800" y="1554162"/>
            <a:ext cx="8686800" cy="4971182"/>
          </a:xfrm>
        </p:spPr>
        <p:txBody>
          <a:bodyPr>
            <a:normAutofit fontScale="62500" lnSpcReduction="20000"/>
          </a:bodyPr>
          <a:lstStyle/>
          <a:p>
            <a:r>
              <a:rPr lang="pl-PL" sz="3800" b="1" dirty="0"/>
              <a:t>Orlik dla Żarek</a:t>
            </a:r>
            <a:endParaRPr lang="pl-PL" sz="3800" dirty="0"/>
          </a:p>
          <a:p>
            <a:endParaRPr lang="pl-PL" dirty="0" smtClean="0"/>
          </a:p>
          <a:p>
            <a:r>
              <a:rPr lang="pl-PL" dirty="0" smtClean="0"/>
              <a:t>Budowa </a:t>
            </a:r>
            <a:r>
              <a:rPr lang="pl-PL" dirty="0"/>
              <a:t>kompleksu boisk sportowych w ramach programu Moje boisko - Orlik 2012 w Żarkach przy Szkole Podstawowej, ul. Częstochowska </a:t>
            </a:r>
            <a:r>
              <a:rPr lang="pl-PL" dirty="0" smtClean="0"/>
              <a:t>61</a:t>
            </a:r>
            <a:endParaRPr lang="pl-PL" dirty="0"/>
          </a:p>
          <a:p>
            <a:r>
              <a:rPr lang="pl-PL" dirty="0"/>
              <a:t>Wartość: 1 196 104,23, z budżetu państwa 500 000,00, z Urzędu Marszałkowskiego Województwa Śląskiego 333 000,00 zł, z budżetu gminy Żarki 363 104,23 </a:t>
            </a:r>
            <a:r>
              <a:rPr lang="pl-PL" dirty="0" smtClean="0"/>
              <a:t>zł</a:t>
            </a:r>
            <a:r>
              <a:rPr lang="pl-PL" dirty="0"/>
              <a:t> </a:t>
            </a:r>
          </a:p>
          <a:p>
            <a:r>
              <a:rPr lang="pl-PL" b="1" dirty="0"/>
              <a:t>Termin:</a:t>
            </a:r>
            <a:r>
              <a:rPr lang="pl-PL" dirty="0"/>
              <a:t> 2011 r. </a:t>
            </a:r>
          </a:p>
          <a:p>
            <a:r>
              <a:rPr lang="pl-PL" b="1" dirty="0" smtClean="0"/>
              <a:t>Efekt</a:t>
            </a:r>
            <a:r>
              <a:rPr lang="pl-PL" b="1" dirty="0"/>
              <a:t>:</a:t>
            </a:r>
            <a:r>
              <a:rPr lang="pl-PL" dirty="0"/>
              <a:t> wybudowanie boiska do piłki nożnej o wymiarach 30,0m x 62,0m o powierzchni 1860m2  (pole gry 26,0m x 56,0m) z nawierzchnią ze sztucznej trawy, wielofunkcyjnego boiska do gry w koszykówkę, siatkówkę,  badmintona, tenis o wymiarach 19,1m x 32,1m o powierzchni 613,11m2 (pole gry 15,1m x 28,1m) z gładką nawierzchnią z kolorowego granulatu, ciągów komunikacyjnych, oświetlenia boisk z naświetlaczami, ogrodzenia terenu z bramą wjazdowa i furtką wejściową, infrastruktury technicznej instalacji </a:t>
            </a:r>
            <a:r>
              <a:rPr lang="pl-PL" dirty="0" err="1"/>
              <a:t>wodno</a:t>
            </a:r>
            <a:r>
              <a:rPr lang="pl-PL" dirty="0"/>
              <a:t> –kanalizacyjnej, elektrycznej, odwodnienia </a:t>
            </a:r>
            <a:r>
              <a:rPr lang="pl-PL" dirty="0" smtClean="0"/>
              <a:t>boisk.</a:t>
            </a:r>
            <a:endParaRPr lang="pl-PL" dirty="0"/>
          </a:p>
          <a:p>
            <a:r>
              <a:rPr lang="pl-PL" b="1" dirty="0" smtClean="0"/>
              <a:t>Wykonawca</a:t>
            </a:r>
            <a:r>
              <a:rPr lang="pl-PL" b="1" dirty="0"/>
              <a:t>:</a:t>
            </a:r>
            <a:r>
              <a:rPr lang="pl-PL" dirty="0"/>
              <a:t> PRESTIGE Sp. z o.o. ze </a:t>
            </a:r>
            <a:r>
              <a:rPr lang="pl-PL" dirty="0" smtClean="0"/>
              <a:t>Szczecina</a:t>
            </a:r>
            <a:endParaRPr lang="pl-PL" dirty="0"/>
          </a:p>
        </p:txBody>
      </p:sp>
    </p:spTree>
    <p:extLst>
      <p:ext uri="{BB962C8B-B14F-4D97-AF65-F5344CB8AC3E}">
        <p14:creationId xmlns:p14="http://schemas.microsoft.com/office/powerpoint/2010/main" val="33300909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a:t>Orlik dla </a:t>
            </a:r>
            <a:r>
              <a:rPr lang="pl-PL" b="1" dirty="0" smtClean="0"/>
              <a:t>Żarek</a:t>
            </a:r>
            <a:endParaRPr lang="pl-PL" dirty="0"/>
          </a:p>
        </p:txBody>
      </p:sp>
      <p:sp>
        <p:nvSpPr>
          <p:cNvPr id="3" name="Symbol zastępczy zawartości 2"/>
          <p:cNvSpPr>
            <a:spLocks noGrp="1"/>
          </p:cNvSpPr>
          <p:nvPr>
            <p:ph idx="1"/>
          </p:nvPr>
        </p:nvSpPr>
        <p:spPr/>
        <p:txBody>
          <a:bodyPr/>
          <a:lstStyle/>
          <a:p>
            <a:endParaRPr lang="pl-PL"/>
          </a:p>
        </p:txBody>
      </p:sp>
      <p:pic>
        <p:nvPicPr>
          <p:cNvPr id="17410" name="Picture 2" descr="\\pok21d\gci\aaa SERWIS\prezentacja Podsumowanie roku\orlik_p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564230"/>
            <a:ext cx="7632847" cy="5092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4845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endParaRPr lang="pl-PL"/>
          </a:p>
        </p:txBody>
      </p:sp>
      <p:pic>
        <p:nvPicPr>
          <p:cNvPr id="7170" name="Picture 2" descr="\\pok21d\gci\aaa SERWIS\prezentacja Podsumowanie roku\do prezentacji\orlik_p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509463"/>
            <a:ext cx="7623945" cy="5086600"/>
          </a:xfrm>
          <a:prstGeom prst="rect">
            <a:avLst/>
          </a:prstGeom>
          <a:noFill/>
          <a:extLst>
            <a:ext uri="{909E8E84-426E-40DD-AFC4-6F175D3DCCD1}">
              <a14:hiddenFill xmlns:a14="http://schemas.microsoft.com/office/drawing/2010/main">
                <a:solidFill>
                  <a:srgbClr val="FFFFFF"/>
                </a:solidFill>
              </a14:hiddenFill>
            </a:ext>
          </a:extLst>
        </p:spPr>
      </p:pic>
      <p:sp>
        <p:nvSpPr>
          <p:cNvPr id="6" name="Tytuł 1"/>
          <p:cNvSpPr>
            <a:spLocks noGrp="1"/>
          </p:cNvSpPr>
          <p:nvPr>
            <p:ph type="title"/>
          </p:nvPr>
        </p:nvSpPr>
        <p:spPr/>
        <p:txBody>
          <a:bodyPr>
            <a:normAutofit/>
          </a:bodyPr>
          <a:lstStyle/>
          <a:p>
            <a:r>
              <a:rPr lang="pl-PL" b="1" dirty="0"/>
              <a:t>Orlik dla </a:t>
            </a:r>
            <a:r>
              <a:rPr lang="pl-PL" b="1" dirty="0" smtClean="0"/>
              <a:t>Żarek</a:t>
            </a:r>
            <a:endParaRPr lang="pl-PL" dirty="0"/>
          </a:p>
        </p:txBody>
      </p:sp>
    </p:spTree>
    <p:extLst>
      <p:ext uri="{BB962C8B-B14F-4D97-AF65-F5344CB8AC3E}">
        <p14:creationId xmlns:p14="http://schemas.microsoft.com/office/powerpoint/2010/main" val="30108079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endParaRPr lang="pl-PL"/>
          </a:p>
        </p:txBody>
      </p:sp>
      <p:pic>
        <p:nvPicPr>
          <p:cNvPr id="4" name="Picture 3" descr="\\pok21d\gci\aaa SERWIS\prezentacja Podsumowanie roku\do prezentacji\orlik_po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556792"/>
            <a:ext cx="7479928" cy="4990514"/>
          </a:xfrm>
          <a:prstGeom prst="rect">
            <a:avLst/>
          </a:prstGeom>
          <a:noFill/>
          <a:extLst>
            <a:ext uri="{909E8E84-426E-40DD-AFC4-6F175D3DCCD1}">
              <a14:hiddenFill xmlns:a14="http://schemas.microsoft.com/office/drawing/2010/main">
                <a:solidFill>
                  <a:srgbClr val="FFFFFF"/>
                </a:solidFill>
              </a14:hiddenFill>
            </a:ext>
          </a:extLst>
        </p:spPr>
      </p:pic>
      <p:sp>
        <p:nvSpPr>
          <p:cNvPr id="5" name="Tytuł 1"/>
          <p:cNvSpPr>
            <a:spLocks noGrp="1"/>
          </p:cNvSpPr>
          <p:nvPr>
            <p:ph type="title"/>
          </p:nvPr>
        </p:nvSpPr>
        <p:spPr/>
        <p:txBody>
          <a:bodyPr>
            <a:normAutofit/>
          </a:bodyPr>
          <a:lstStyle/>
          <a:p>
            <a:r>
              <a:rPr lang="pl-PL" b="1" dirty="0"/>
              <a:t>Orlik dla </a:t>
            </a:r>
            <a:r>
              <a:rPr lang="pl-PL" b="1" dirty="0" smtClean="0"/>
              <a:t>Żarek</a:t>
            </a:r>
            <a:endParaRPr lang="pl-PL" dirty="0"/>
          </a:p>
        </p:txBody>
      </p:sp>
    </p:spTree>
    <p:extLst>
      <p:ext uri="{BB962C8B-B14F-4D97-AF65-F5344CB8AC3E}">
        <p14:creationId xmlns:p14="http://schemas.microsoft.com/office/powerpoint/2010/main" val="5967815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404664"/>
            <a:ext cx="8686800" cy="838200"/>
          </a:xfrm>
        </p:spPr>
        <p:txBody>
          <a:bodyPr>
            <a:normAutofit/>
          </a:bodyPr>
          <a:lstStyle/>
          <a:p>
            <a:r>
              <a:rPr lang="pl-PL" b="1" dirty="0">
                <a:effectLst/>
              </a:rPr>
              <a:t>Kluczowe inwestycje </a:t>
            </a:r>
            <a:endParaRPr lang="pl-PL" dirty="0"/>
          </a:p>
        </p:txBody>
      </p:sp>
      <p:sp>
        <p:nvSpPr>
          <p:cNvPr id="3" name="Symbol zastępczy zawartości 2"/>
          <p:cNvSpPr>
            <a:spLocks noGrp="1"/>
          </p:cNvSpPr>
          <p:nvPr>
            <p:ph idx="1"/>
          </p:nvPr>
        </p:nvSpPr>
        <p:spPr>
          <a:xfrm>
            <a:off x="304800" y="1554162"/>
            <a:ext cx="8686800" cy="4971182"/>
          </a:xfrm>
        </p:spPr>
        <p:txBody>
          <a:bodyPr>
            <a:normAutofit fontScale="70000" lnSpcReduction="20000"/>
          </a:bodyPr>
          <a:lstStyle/>
          <a:p>
            <a:r>
              <a:rPr lang="pl-PL" sz="3400" b="1" dirty="0"/>
              <a:t>Przebudowa ulicy Marszałka Józefa Piłsudskiego w Żarkach</a:t>
            </a:r>
            <a:endParaRPr lang="pl-PL" sz="3400" dirty="0"/>
          </a:p>
          <a:p>
            <a:endParaRPr lang="pl-PL" b="1" dirty="0" smtClean="0"/>
          </a:p>
          <a:p>
            <a:r>
              <a:rPr lang="pl-PL" b="1" dirty="0" smtClean="0"/>
              <a:t>Wartość</a:t>
            </a:r>
            <a:r>
              <a:rPr lang="pl-PL" b="1" dirty="0"/>
              <a:t>:</a:t>
            </a:r>
            <a:r>
              <a:rPr lang="pl-PL" dirty="0"/>
              <a:t>   663 907,69 z, dofinansowanie:  341 900, 00 zł z Narodowego Programu Przebudowy Dróg Lokalnych </a:t>
            </a:r>
          </a:p>
          <a:p>
            <a:r>
              <a:rPr lang="pl-PL" b="1" dirty="0"/>
              <a:t>Termi</a:t>
            </a:r>
            <a:r>
              <a:rPr lang="pl-PL" dirty="0"/>
              <a:t>n: 2011 </a:t>
            </a:r>
          </a:p>
          <a:p>
            <a:r>
              <a:rPr lang="pl-PL" b="1" dirty="0" smtClean="0"/>
              <a:t>Efekt</a:t>
            </a:r>
            <a:r>
              <a:rPr lang="pl-PL" b="1" dirty="0"/>
              <a:t>:  </a:t>
            </a:r>
            <a:r>
              <a:rPr lang="pl-PL" dirty="0"/>
              <a:t>przebudowano  271,50 </a:t>
            </a:r>
            <a:r>
              <a:rPr lang="pl-PL" dirty="0" err="1"/>
              <a:t>mb</a:t>
            </a:r>
            <a:r>
              <a:rPr lang="pl-PL" dirty="0"/>
              <a:t> drogi oraz 620,80 </a:t>
            </a:r>
            <a:r>
              <a:rPr lang="pl-PL" dirty="0" err="1"/>
              <a:t>mb</a:t>
            </a:r>
            <a:r>
              <a:rPr lang="pl-PL" dirty="0"/>
              <a:t> chodnika. Powstał kanał deszczowy wraz z </a:t>
            </a:r>
            <a:r>
              <a:rPr lang="pl-PL" dirty="0" err="1"/>
              <a:t>przykanalikami</a:t>
            </a:r>
            <a:r>
              <a:rPr lang="pl-PL" dirty="0"/>
              <a:t>, drogę oznaczono i wytyczono dwa przejścia dla pieszych. Przy ulicy zasadzono 29 drzew zwanych katalpami. Na wysokości posesji nr 17 osadzono dwie zabytkowe płyty chodnikowe  z wapienia wielkości 1,5 na 1 metr unikatowe w skali kraju.  Kolor kostki nawiązuje do kolorów zastosowanych przy modernizacji Starego Rynku. Stworzono około 60 miejsc parkingowych. </a:t>
            </a:r>
          </a:p>
          <a:p>
            <a:r>
              <a:rPr lang="pl-PL" b="1" dirty="0" smtClean="0"/>
              <a:t>Wykonawca</a:t>
            </a:r>
            <a:r>
              <a:rPr lang="pl-PL" b="1" dirty="0"/>
              <a:t>:</a:t>
            </a:r>
            <a:r>
              <a:rPr lang="pl-PL" dirty="0"/>
              <a:t> Przedsiębiorstwo Usługowe </a:t>
            </a:r>
            <a:r>
              <a:rPr lang="pl-PL" dirty="0" err="1"/>
              <a:t>Drogrem</a:t>
            </a:r>
            <a:r>
              <a:rPr lang="pl-PL" dirty="0"/>
              <a:t> z Nowej </a:t>
            </a:r>
            <a:r>
              <a:rPr lang="pl-PL" dirty="0" smtClean="0"/>
              <a:t>Wsi</a:t>
            </a:r>
            <a:endParaRPr lang="pl-PL" dirty="0"/>
          </a:p>
        </p:txBody>
      </p:sp>
    </p:spTree>
    <p:extLst>
      <p:ext uri="{BB962C8B-B14F-4D97-AF65-F5344CB8AC3E}">
        <p14:creationId xmlns:p14="http://schemas.microsoft.com/office/powerpoint/2010/main" val="23313073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Przebudowa ulicy Marszałka Józefa Piłsudskiego w </a:t>
            </a:r>
            <a:r>
              <a:rPr lang="pl-PL" b="1" dirty="0" smtClean="0"/>
              <a:t>Żarkach</a:t>
            </a:r>
            <a:endParaRPr lang="pl-PL" dirty="0"/>
          </a:p>
        </p:txBody>
      </p:sp>
      <p:sp>
        <p:nvSpPr>
          <p:cNvPr id="3" name="Symbol zastępczy zawartości 2"/>
          <p:cNvSpPr>
            <a:spLocks noGrp="1"/>
          </p:cNvSpPr>
          <p:nvPr>
            <p:ph idx="1"/>
          </p:nvPr>
        </p:nvSpPr>
        <p:spPr/>
        <p:txBody>
          <a:bodyPr/>
          <a:lstStyle/>
          <a:p>
            <a:endParaRPr lang="pl-PL"/>
          </a:p>
        </p:txBody>
      </p:sp>
      <p:pic>
        <p:nvPicPr>
          <p:cNvPr id="18435" name="Picture 3" descr="\\pok21d\gci\aaa SERWIS\prezentacja Podsumowanie roku\pilsudskiego_prz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6682" y="1556792"/>
            <a:ext cx="6684912" cy="5013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4479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Przebudowa ulicy Marszałka Józefa Piłsudskiego w </a:t>
            </a:r>
            <a:r>
              <a:rPr lang="pl-PL" b="1" dirty="0" smtClean="0"/>
              <a:t>Żarkach</a:t>
            </a:r>
            <a:endParaRPr lang="pl-PL" dirty="0"/>
          </a:p>
        </p:txBody>
      </p:sp>
      <p:sp>
        <p:nvSpPr>
          <p:cNvPr id="3" name="Symbol zastępczy zawartości 2"/>
          <p:cNvSpPr>
            <a:spLocks noGrp="1"/>
          </p:cNvSpPr>
          <p:nvPr>
            <p:ph idx="1"/>
          </p:nvPr>
        </p:nvSpPr>
        <p:spPr/>
        <p:txBody>
          <a:bodyPr/>
          <a:lstStyle/>
          <a:p>
            <a:endParaRPr lang="pl-PL"/>
          </a:p>
        </p:txBody>
      </p:sp>
      <p:pic>
        <p:nvPicPr>
          <p:cNvPr id="4" name="Picture 2" descr="\\pok21d\gci\aaa SERWIS\prezentacja Podsumowanie roku\pilsudskiego_p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538" y="1556792"/>
            <a:ext cx="7538756"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5512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404664"/>
            <a:ext cx="8686800" cy="838200"/>
          </a:xfrm>
        </p:spPr>
        <p:txBody>
          <a:bodyPr>
            <a:normAutofit/>
          </a:bodyPr>
          <a:lstStyle/>
          <a:p>
            <a:r>
              <a:rPr lang="pl-PL" b="1" dirty="0">
                <a:effectLst/>
              </a:rPr>
              <a:t>Kluczowe inwestycje </a:t>
            </a:r>
            <a:endParaRPr lang="pl-PL" dirty="0"/>
          </a:p>
        </p:txBody>
      </p:sp>
      <p:sp>
        <p:nvSpPr>
          <p:cNvPr id="3" name="Symbol zastępczy zawartości 2"/>
          <p:cNvSpPr>
            <a:spLocks noGrp="1"/>
          </p:cNvSpPr>
          <p:nvPr>
            <p:ph idx="1"/>
          </p:nvPr>
        </p:nvSpPr>
        <p:spPr/>
        <p:txBody>
          <a:bodyPr>
            <a:normAutofit fontScale="77500" lnSpcReduction="20000"/>
          </a:bodyPr>
          <a:lstStyle/>
          <a:p>
            <a:r>
              <a:rPr lang="pl-PL" b="1" dirty="0"/>
              <a:t>Przebudowa drogi dojazdowej do pól w miejscowości Przybynów – Wysoka </a:t>
            </a:r>
            <a:r>
              <a:rPr lang="pl-PL" b="1" dirty="0" smtClean="0"/>
              <a:t>Lelowska</a:t>
            </a:r>
            <a:endParaRPr lang="pl-PL" dirty="0"/>
          </a:p>
          <a:p>
            <a:endParaRPr lang="pl-PL" dirty="0" smtClean="0"/>
          </a:p>
          <a:p>
            <a:r>
              <a:rPr lang="pl-PL" dirty="0" smtClean="0"/>
              <a:t>Wartość</a:t>
            </a:r>
            <a:r>
              <a:rPr lang="pl-PL" dirty="0"/>
              <a:t>: 210 127,02 zł brutto, dofinansowanie około 50 tys. zł z Urzędu Marszałkowskiego Województwa Śląskiego </a:t>
            </a:r>
          </a:p>
          <a:p>
            <a:r>
              <a:rPr lang="pl-PL" dirty="0"/>
              <a:t>Termin: 2011 r</a:t>
            </a:r>
            <a:r>
              <a:rPr lang="pl-PL" dirty="0" smtClean="0"/>
              <a:t>.</a:t>
            </a:r>
            <a:endParaRPr lang="pl-PL" dirty="0"/>
          </a:p>
          <a:p>
            <a:r>
              <a:rPr lang="pl-PL" dirty="0"/>
              <a:t>Efekt: asfaltowa droga o długości 1075 metrów bieżących połączyła Przybynów z Wysoką Lelowską. Rozpoczyna się od ul. Żareckiej w Przybynowie poprowadzi przez tzw. Tarnawę aż do ul. Długiej w Wysokiej </a:t>
            </a:r>
            <a:r>
              <a:rPr lang="pl-PL" dirty="0" smtClean="0"/>
              <a:t>Lelowskiej</a:t>
            </a:r>
            <a:endParaRPr lang="pl-PL" dirty="0"/>
          </a:p>
          <a:p>
            <a:r>
              <a:rPr lang="pl-PL" b="1" dirty="0"/>
              <a:t>Wykonawca: </a:t>
            </a:r>
            <a:r>
              <a:rPr lang="pl-PL" dirty="0"/>
              <a:t>Przedsiębiorstwo Robót Drogowo – Remontowych „MYSZKÓW” Sp. z o.o</a:t>
            </a:r>
            <a:r>
              <a:rPr lang="pl-PL" dirty="0" smtClean="0"/>
              <a:t>.</a:t>
            </a:r>
            <a:endParaRPr lang="pl-PL" dirty="0"/>
          </a:p>
        </p:txBody>
      </p:sp>
    </p:spTree>
    <p:extLst>
      <p:ext uri="{BB962C8B-B14F-4D97-AF65-F5344CB8AC3E}">
        <p14:creationId xmlns:p14="http://schemas.microsoft.com/office/powerpoint/2010/main" val="4411566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err="1" smtClean="0"/>
              <a:t>drogA</a:t>
            </a:r>
            <a:r>
              <a:rPr lang="pl-PL" b="1" dirty="0" smtClean="0"/>
              <a:t> </a:t>
            </a:r>
            <a:r>
              <a:rPr lang="pl-PL" b="1" dirty="0" err="1" smtClean="0"/>
              <a:t>dojazdowA</a:t>
            </a:r>
            <a:r>
              <a:rPr lang="pl-PL" b="1" dirty="0" smtClean="0"/>
              <a:t> </a:t>
            </a:r>
            <a:r>
              <a:rPr lang="pl-PL" b="1" dirty="0"/>
              <a:t>do </a:t>
            </a:r>
            <a:r>
              <a:rPr lang="pl-PL" b="1" dirty="0" smtClean="0"/>
              <a:t>pól </a:t>
            </a:r>
            <a:r>
              <a:rPr lang="pl-PL" b="1" dirty="0"/>
              <a:t>Przybynów – Wysoka </a:t>
            </a:r>
            <a:r>
              <a:rPr lang="pl-PL" b="1" dirty="0" smtClean="0"/>
              <a:t>Lelowska</a:t>
            </a:r>
            <a:endParaRPr lang="pl-PL" dirty="0"/>
          </a:p>
        </p:txBody>
      </p:sp>
      <p:sp>
        <p:nvSpPr>
          <p:cNvPr id="3" name="Symbol zastępczy zawartości 2"/>
          <p:cNvSpPr>
            <a:spLocks noGrp="1"/>
          </p:cNvSpPr>
          <p:nvPr>
            <p:ph idx="1"/>
          </p:nvPr>
        </p:nvSpPr>
        <p:spPr/>
        <p:txBody>
          <a:bodyPr/>
          <a:lstStyle/>
          <a:p>
            <a:endParaRPr lang="pl-PL"/>
          </a:p>
        </p:txBody>
      </p:sp>
      <p:pic>
        <p:nvPicPr>
          <p:cNvPr id="19459" name="Picture 3" descr="\\pok21d\gci\aaa SERWIS\prezentacja Podsumowanie roku\kepina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556792"/>
            <a:ext cx="7479928" cy="4990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0301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404664"/>
            <a:ext cx="8686800" cy="838200"/>
          </a:xfrm>
        </p:spPr>
        <p:txBody>
          <a:bodyPr>
            <a:normAutofit/>
          </a:bodyPr>
          <a:lstStyle/>
          <a:p>
            <a:r>
              <a:rPr lang="pl-PL" b="1" dirty="0">
                <a:effectLst/>
              </a:rPr>
              <a:t>Kluczowe inwestycje </a:t>
            </a:r>
            <a:endParaRPr lang="pl-PL" dirty="0"/>
          </a:p>
        </p:txBody>
      </p:sp>
      <p:sp>
        <p:nvSpPr>
          <p:cNvPr id="3" name="Symbol zastępczy zawartości 2"/>
          <p:cNvSpPr>
            <a:spLocks noGrp="1"/>
          </p:cNvSpPr>
          <p:nvPr>
            <p:ph idx="1"/>
          </p:nvPr>
        </p:nvSpPr>
        <p:spPr/>
        <p:txBody>
          <a:bodyPr>
            <a:normAutofit fontScale="85000" lnSpcReduction="10000"/>
          </a:bodyPr>
          <a:lstStyle/>
          <a:p>
            <a:r>
              <a:rPr lang="pl-PL" sz="3300" b="1" dirty="0"/>
              <a:t>Przebudowa ul. Olszowej i ul. Chopina w Żarkach </a:t>
            </a:r>
            <a:endParaRPr lang="pl-PL" sz="3300" dirty="0"/>
          </a:p>
          <a:p>
            <a:r>
              <a:rPr lang="pl-PL" b="1" dirty="0"/>
              <a:t>Wartość: </a:t>
            </a:r>
            <a:r>
              <a:rPr lang="pl-PL" dirty="0"/>
              <a:t>370 tys. zł</a:t>
            </a:r>
          </a:p>
          <a:p>
            <a:r>
              <a:rPr lang="pl-PL" b="1" dirty="0"/>
              <a:t>Termin:</a:t>
            </a:r>
            <a:r>
              <a:rPr lang="pl-PL" dirty="0"/>
              <a:t> 2011-2012 </a:t>
            </a:r>
          </a:p>
          <a:p>
            <a:r>
              <a:rPr lang="pl-PL" b="1" dirty="0"/>
              <a:t>Efekt:</a:t>
            </a:r>
            <a:r>
              <a:rPr lang="pl-PL" dirty="0"/>
              <a:t> W ramach zadania będą zmodernizowane dwie ulice na Osiedlu Olesiów. Na jednej i drugiej ulicy zostaną położone nowe krawężniki, nawierzchnia oraz powstanie odwodnienie. Chodniki na ulicy Olszowej, od strony osiedla na całej długości, a od ulicy Myszkowskiej po stronie szkoły do parkingu szkolnego. Na ulicy Chopina chodniki będą po obu stronach.</a:t>
            </a:r>
          </a:p>
          <a:p>
            <a:r>
              <a:rPr lang="pl-PL" b="1" dirty="0"/>
              <a:t>Wykonawca:</a:t>
            </a:r>
            <a:r>
              <a:rPr lang="pl-PL" dirty="0"/>
              <a:t> AKWA </a:t>
            </a:r>
          </a:p>
        </p:txBody>
      </p:sp>
    </p:spTree>
    <p:extLst>
      <p:ext uri="{BB962C8B-B14F-4D97-AF65-F5344CB8AC3E}">
        <p14:creationId xmlns:p14="http://schemas.microsoft.com/office/powerpoint/2010/main" val="226739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endParaRPr lang="pl-PL"/>
          </a:p>
        </p:txBody>
      </p:sp>
      <p:pic>
        <p:nvPicPr>
          <p:cNvPr id="6146" name="Picture 2" descr="\\pok21d\gci\aaa SERWIS\prezentacja Podsumowanie roku\gimnazjum\gimnazjum_swietlica_0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59632" y="1556792"/>
            <a:ext cx="6912767" cy="4612111"/>
          </a:xfrm>
          <a:prstGeom prst="rect">
            <a:avLst/>
          </a:prstGeom>
          <a:noFill/>
          <a:extLst>
            <a:ext uri="{909E8E84-426E-40DD-AFC4-6F175D3DCCD1}">
              <a14:hiddenFill xmlns:a14="http://schemas.microsoft.com/office/drawing/2010/main">
                <a:solidFill>
                  <a:srgbClr val="FFFFFF"/>
                </a:solidFill>
              </a14:hiddenFill>
            </a:ext>
          </a:extLst>
        </p:spPr>
      </p:pic>
      <p:sp>
        <p:nvSpPr>
          <p:cNvPr id="5" name="Tytuł 1"/>
          <p:cNvSpPr>
            <a:spLocks noGrp="1"/>
          </p:cNvSpPr>
          <p:nvPr>
            <p:ph type="title"/>
          </p:nvPr>
        </p:nvSpPr>
        <p:spPr/>
        <p:txBody>
          <a:bodyPr>
            <a:noAutofit/>
          </a:bodyPr>
          <a:lstStyle/>
          <a:p>
            <a:r>
              <a:rPr lang="pl-PL" sz="2800" b="1" dirty="0"/>
              <a:t>Budowa Gimnazjum Gminnego w Żarkach wraz z Jurajskim Centrum Informacji </a:t>
            </a:r>
            <a:r>
              <a:rPr lang="pl-PL" sz="2800" b="1" dirty="0" smtClean="0"/>
              <a:t>Europejskiej</a:t>
            </a:r>
            <a:endParaRPr lang="pl-PL" sz="2800" dirty="0"/>
          </a:p>
        </p:txBody>
      </p:sp>
    </p:spTree>
    <p:extLst>
      <p:ext uri="{BB962C8B-B14F-4D97-AF65-F5344CB8AC3E}">
        <p14:creationId xmlns:p14="http://schemas.microsoft.com/office/powerpoint/2010/main" val="4369039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2050" name="Picture 2" descr="\\pok21d\gci\aaa SERWIS\prezentacja Podsumowanie roku\do prezentacji\olszow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496" y="1556792"/>
            <a:ext cx="7551936" cy="5038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5717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404664"/>
            <a:ext cx="8686800" cy="838200"/>
          </a:xfrm>
        </p:spPr>
        <p:txBody>
          <a:bodyPr>
            <a:normAutofit/>
          </a:bodyPr>
          <a:lstStyle/>
          <a:p>
            <a:r>
              <a:rPr lang="pl-PL" b="1" dirty="0">
                <a:effectLst/>
              </a:rPr>
              <a:t>Ważne wydarzenia </a:t>
            </a:r>
            <a:endParaRPr lang="pl-PL" dirty="0"/>
          </a:p>
        </p:txBody>
      </p:sp>
      <p:sp>
        <p:nvSpPr>
          <p:cNvPr id="3" name="Symbol zastępczy zawartości 2"/>
          <p:cNvSpPr>
            <a:spLocks noGrp="1"/>
          </p:cNvSpPr>
          <p:nvPr>
            <p:ph idx="1"/>
          </p:nvPr>
        </p:nvSpPr>
        <p:spPr/>
        <p:txBody>
          <a:bodyPr>
            <a:normAutofit/>
          </a:bodyPr>
          <a:lstStyle/>
          <a:p>
            <a:r>
              <a:rPr lang="pl-PL" sz="2800" b="1" dirty="0"/>
              <a:t>Wóz dla OSP Przybynów</a:t>
            </a:r>
            <a:endParaRPr lang="pl-PL" sz="2800" dirty="0"/>
          </a:p>
          <a:p>
            <a:r>
              <a:rPr lang="pl-PL" sz="2800" b="1" dirty="0"/>
              <a:t>Wartość:</a:t>
            </a:r>
            <a:r>
              <a:rPr lang="pl-PL" sz="2800" dirty="0"/>
              <a:t>  180 tys. zł, dofinansowania z Zarządu Wojewódzkiego Związku OSP – 60 tys. zł</a:t>
            </a:r>
          </a:p>
          <a:p>
            <a:r>
              <a:rPr lang="pl-PL" sz="2800" b="1" dirty="0" smtClean="0"/>
              <a:t>Efekt</a:t>
            </a:r>
            <a:r>
              <a:rPr lang="pl-PL" sz="2800" b="1" dirty="0"/>
              <a:t>:</a:t>
            </a:r>
            <a:r>
              <a:rPr lang="pl-PL" sz="2800" dirty="0"/>
              <a:t> Samochód ratowniczo-gaśniczy Star 266 uzyskał nową zabudowę.  Auto jest wyposażone w maszt oświetleniowy, agregat prądotwórczy, pompę szlamową średnią, pompę pływającą, piłę do drewna, szybkie zwijanie. W aucie mieści się sześcioosobowa załoga </a:t>
            </a:r>
          </a:p>
        </p:txBody>
      </p:sp>
    </p:spTree>
    <p:extLst>
      <p:ext uri="{BB962C8B-B14F-4D97-AF65-F5344CB8AC3E}">
        <p14:creationId xmlns:p14="http://schemas.microsoft.com/office/powerpoint/2010/main" val="35528632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a:t>Wóz dla OSP </a:t>
            </a:r>
            <a:r>
              <a:rPr lang="pl-PL" b="1" dirty="0" smtClean="0"/>
              <a:t>Przybynów</a:t>
            </a:r>
            <a:endParaRPr lang="pl-PL" dirty="0"/>
          </a:p>
        </p:txBody>
      </p:sp>
      <p:sp>
        <p:nvSpPr>
          <p:cNvPr id="3" name="Symbol zastępczy zawartości 2"/>
          <p:cNvSpPr>
            <a:spLocks noGrp="1"/>
          </p:cNvSpPr>
          <p:nvPr>
            <p:ph idx="1"/>
          </p:nvPr>
        </p:nvSpPr>
        <p:spPr/>
        <p:txBody>
          <a:bodyPr/>
          <a:lstStyle/>
          <a:p>
            <a:endParaRPr lang="pl-PL"/>
          </a:p>
        </p:txBody>
      </p:sp>
      <p:pic>
        <p:nvPicPr>
          <p:cNvPr id="21506" name="Picture 2" descr="\\pok21d\gci\aaa SERWIS\prezentacja Podsumowanie roku\osp_przybyn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556792"/>
            <a:ext cx="6768752" cy="5076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131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404664"/>
            <a:ext cx="8686800" cy="838200"/>
          </a:xfrm>
        </p:spPr>
        <p:txBody>
          <a:bodyPr>
            <a:normAutofit/>
          </a:bodyPr>
          <a:lstStyle/>
          <a:p>
            <a:r>
              <a:rPr lang="pl-PL" b="1" dirty="0">
                <a:effectLst/>
              </a:rPr>
              <a:t>Ważne wydarzenia </a:t>
            </a:r>
            <a:endParaRPr lang="pl-PL" dirty="0"/>
          </a:p>
        </p:txBody>
      </p:sp>
      <p:sp>
        <p:nvSpPr>
          <p:cNvPr id="3" name="Symbol zastępczy zawartości 2"/>
          <p:cNvSpPr>
            <a:spLocks noGrp="1"/>
          </p:cNvSpPr>
          <p:nvPr>
            <p:ph idx="1"/>
          </p:nvPr>
        </p:nvSpPr>
        <p:spPr/>
        <p:txBody>
          <a:bodyPr>
            <a:normAutofit/>
          </a:bodyPr>
          <a:lstStyle/>
          <a:p>
            <a:r>
              <a:rPr lang="pl-PL" sz="2800" b="1" dirty="0"/>
              <a:t>Wóz dla OSP </a:t>
            </a:r>
            <a:r>
              <a:rPr lang="pl-PL" sz="2800" b="1" dirty="0" smtClean="0"/>
              <a:t>Kotowice</a:t>
            </a:r>
            <a:endParaRPr lang="pl-PL" sz="2800" b="1" dirty="0"/>
          </a:p>
          <a:p>
            <a:endParaRPr lang="pl-PL" sz="2800" dirty="0" smtClean="0"/>
          </a:p>
          <a:p>
            <a:r>
              <a:rPr lang="pl-PL" sz="2800" dirty="0" smtClean="0"/>
              <a:t>Efekt</a:t>
            </a:r>
            <a:r>
              <a:rPr lang="pl-PL" sz="2800" dirty="0"/>
              <a:t>: samochód ratowniczo-gaśniczy Star 244 uzyskał nową zabudowę. Auto </a:t>
            </a:r>
            <a:r>
              <a:rPr lang="pl-PL" sz="2800" dirty="0" smtClean="0"/>
              <a:t>wyposażone </a:t>
            </a:r>
            <a:r>
              <a:rPr lang="pl-PL" sz="2800" dirty="0"/>
              <a:t>w maszt oświetleniowy, agregat prądotwórczy, pompę szlamową, pompę pływającą, dwie piły spalinowe, szybkie zwijanie, aluminiową drabinę 3 - elementową. W wozie zmieści się sześcioosobowa załoga. </a:t>
            </a:r>
          </a:p>
          <a:p>
            <a:r>
              <a:rPr lang="pl-PL" sz="2800" b="1" dirty="0"/>
              <a:t>Wartość:</a:t>
            </a:r>
            <a:r>
              <a:rPr lang="pl-PL" sz="2800" dirty="0"/>
              <a:t>  149  tys. zł</a:t>
            </a:r>
            <a:r>
              <a:rPr lang="pl-PL" sz="2800" dirty="0" smtClean="0"/>
              <a:t>.</a:t>
            </a:r>
            <a:endParaRPr lang="pl-PL" sz="2800" dirty="0"/>
          </a:p>
        </p:txBody>
      </p:sp>
    </p:spTree>
    <p:extLst>
      <p:ext uri="{BB962C8B-B14F-4D97-AF65-F5344CB8AC3E}">
        <p14:creationId xmlns:p14="http://schemas.microsoft.com/office/powerpoint/2010/main" val="19844235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a:t>Wóz dla OSP </a:t>
            </a:r>
            <a:r>
              <a:rPr lang="pl-PL" b="1" dirty="0" smtClean="0"/>
              <a:t>Kotowice</a:t>
            </a:r>
            <a:endParaRPr lang="pl-PL" dirty="0"/>
          </a:p>
        </p:txBody>
      </p:sp>
      <p:sp>
        <p:nvSpPr>
          <p:cNvPr id="3" name="Symbol zastępczy zawartości 2"/>
          <p:cNvSpPr>
            <a:spLocks noGrp="1"/>
          </p:cNvSpPr>
          <p:nvPr>
            <p:ph idx="1"/>
          </p:nvPr>
        </p:nvSpPr>
        <p:spPr/>
        <p:txBody>
          <a:bodyPr/>
          <a:lstStyle/>
          <a:p>
            <a:endParaRPr lang="pl-PL"/>
          </a:p>
        </p:txBody>
      </p:sp>
      <p:pic>
        <p:nvPicPr>
          <p:cNvPr id="20483" name="Picture 3" descr="\\pok21d\gci\aaa SERWIS\prezentacja Podsumowanie roku\kotowice_woz_strazack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494" y="1556792"/>
            <a:ext cx="7554938"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9021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400" b="1" dirty="0">
                <a:effectLst/>
              </a:rPr>
              <a:t>Środki na naprawy dróg z funduszy </a:t>
            </a:r>
            <a:r>
              <a:rPr lang="pl-PL" sz="2400" b="1" dirty="0" smtClean="0">
                <a:effectLst/>
              </a:rPr>
              <a:t>popowodziowych</a:t>
            </a:r>
            <a:endParaRPr lang="pl-PL" sz="2400" dirty="0"/>
          </a:p>
        </p:txBody>
      </p:sp>
      <p:sp>
        <p:nvSpPr>
          <p:cNvPr id="3" name="Symbol zastępczy zawartości 2"/>
          <p:cNvSpPr>
            <a:spLocks noGrp="1"/>
          </p:cNvSpPr>
          <p:nvPr>
            <p:ph idx="1"/>
          </p:nvPr>
        </p:nvSpPr>
        <p:spPr/>
        <p:txBody>
          <a:bodyPr>
            <a:normAutofit/>
          </a:bodyPr>
          <a:lstStyle/>
          <a:p>
            <a:r>
              <a:rPr lang="pl-PL" sz="2800" b="1" dirty="0"/>
              <a:t>Remont ul. Kolejowej w Ostrowie, </a:t>
            </a:r>
            <a:endParaRPr lang="pl-PL" sz="2800" dirty="0"/>
          </a:p>
          <a:p>
            <a:r>
              <a:rPr lang="pl-PL" sz="2800" b="1" dirty="0"/>
              <a:t>Wartość:</a:t>
            </a:r>
            <a:r>
              <a:rPr lang="pl-PL" sz="2800" dirty="0"/>
              <a:t> </a:t>
            </a:r>
            <a:r>
              <a:rPr lang="pl-PL" sz="2800" dirty="0" smtClean="0"/>
              <a:t>67 539,27 </a:t>
            </a:r>
            <a:r>
              <a:rPr lang="pl-PL" sz="2800" b="1" dirty="0" smtClean="0"/>
              <a:t>zł</a:t>
            </a:r>
            <a:r>
              <a:rPr lang="pl-PL" sz="2800" dirty="0" smtClean="0"/>
              <a:t> </a:t>
            </a:r>
            <a:r>
              <a:rPr lang="pl-PL" sz="2800" dirty="0"/>
              <a:t>ze środków Ministerstwa Spraw Wewnętrznych i Administracji na usuwanie skutków powodzi</a:t>
            </a:r>
          </a:p>
          <a:p>
            <a:r>
              <a:rPr lang="pl-PL" sz="2800" b="1" dirty="0"/>
              <a:t>Efekt</a:t>
            </a:r>
            <a:r>
              <a:rPr lang="pl-PL" sz="2800" dirty="0"/>
              <a:t>: Nowa nakładka asfaltowa na długości 442 metrów oraz utwardzenie poboczy </a:t>
            </a:r>
          </a:p>
          <a:p>
            <a:r>
              <a:rPr lang="pl-PL" sz="2800" b="1" dirty="0"/>
              <a:t>Wykonawca:</a:t>
            </a:r>
            <a:r>
              <a:rPr lang="pl-PL" sz="2800" dirty="0"/>
              <a:t> Przedsiębiorstwo Robót Drogowo-Mostowych „Myszków” </a:t>
            </a:r>
          </a:p>
        </p:txBody>
      </p:sp>
    </p:spTree>
    <p:extLst>
      <p:ext uri="{BB962C8B-B14F-4D97-AF65-F5344CB8AC3E}">
        <p14:creationId xmlns:p14="http://schemas.microsoft.com/office/powerpoint/2010/main" val="13153680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ul. </a:t>
            </a:r>
            <a:r>
              <a:rPr lang="pl-PL" b="1" dirty="0" err="1" smtClean="0"/>
              <a:t>KolejowA</a:t>
            </a:r>
            <a:r>
              <a:rPr lang="pl-PL" b="1" dirty="0" smtClean="0"/>
              <a:t> </a:t>
            </a:r>
            <a:r>
              <a:rPr lang="pl-PL" b="1" dirty="0"/>
              <a:t>w Ostrowie</a:t>
            </a:r>
            <a:endParaRPr lang="pl-PL" dirty="0"/>
          </a:p>
        </p:txBody>
      </p:sp>
      <p:sp>
        <p:nvSpPr>
          <p:cNvPr id="3" name="Symbol zastępczy zawartości 2"/>
          <p:cNvSpPr>
            <a:spLocks noGrp="1"/>
          </p:cNvSpPr>
          <p:nvPr>
            <p:ph idx="1"/>
          </p:nvPr>
        </p:nvSpPr>
        <p:spPr/>
        <p:txBody>
          <a:bodyPr/>
          <a:lstStyle/>
          <a:p>
            <a:endParaRPr lang="pl-PL"/>
          </a:p>
        </p:txBody>
      </p:sp>
      <p:pic>
        <p:nvPicPr>
          <p:cNvPr id="22530" name="Picture 2" descr="\\pok21d\gci\aaa SERWIS\prezentacja Podsumowanie roku\kolejowa_przed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530829"/>
            <a:ext cx="6552728" cy="49135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ok21d\gci\aaa SERWIS\prezentacja Podsumowanie roku\kolejowa_p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1836" y="1530829"/>
            <a:ext cx="3686167" cy="4913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58485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400" b="1" dirty="0">
                <a:effectLst/>
              </a:rPr>
              <a:t>Środki na naprawy dróg z funduszy popowodziowych</a:t>
            </a:r>
            <a:endParaRPr lang="pl-PL" sz="2400" dirty="0"/>
          </a:p>
        </p:txBody>
      </p:sp>
      <p:sp>
        <p:nvSpPr>
          <p:cNvPr id="3" name="Symbol zastępczy zawartości 2"/>
          <p:cNvSpPr>
            <a:spLocks noGrp="1"/>
          </p:cNvSpPr>
          <p:nvPr>
            <p:ph idx="1"/>
          </p:nvPr>
        </p:nvSpPr>
        <p:spPr/>
        <p:txBody>
          <a:bodyPr>
            <a:normAutofit/>
          </a:bodyPr>
          <a:lstStyle/>
          <a:p>
            <a:r>
              <a:rPr lang="pl-PL" sz="3000" b="1" dirty="0"/>
              <a:t>Remont ul. Grzybowej w </a:t>
            </a:r>
            <a:r>
              <a:rPr lang="pl-PL" sz="3000" b="1" dirty="0" smtClean="0"/>
              <a:t>Przybynowie</a:t>
            </a:r>
            <a:endParaRPr lang="pl-PL" sz="3000" dirty="0"/>
          </a:p>
          <a:p>
            <a:r>
              <a:rPr lang="pl-PL" sz="2800" b="1" dirty="0"/>
              <a:t>Wartość: </a:t>
            </a:r>
            <a:r>
              <a:rPr lang="pl-PL" sz="2800" b="1" dirty="0" smtClean="0"/>
              <a:t>40 153,96 zł </a:t>
            </a:r>
            <a:r>
              <a:rPr lang="pl-PL" sz="2800" dirty="0"/>
              <a:t>ze środków Ministerstwa Spraw Wewnętrznych i Administracji na usuwanie skutków powodzi</a:t>
            </a:r>
          </a:p>
          <a:p>
            <a:r>
              <a:rPr lang="pl-PL" sz="2800" b="1" dirty="0"/>
              <a:t>Efekt: </a:t>
            </a:r>
            <a:r>
              <a:rPr lang="pl-PL" sz="2800" dirty="0"/>
              <a:t>uzupełnienie i profilowanie podbudowy na długości 400m</a:t>
            </a:r>
          </a:p>
          <a:p>
            <a:r>
              <a:rPr lang="pl-PL" sz="2800" b="1" dirty="0"/>
              <a:t>Wykonawca:</a:t>
            </a:r>
            <a:r>
              <a:rPr lang="pl-PL" sz="2800" dirty="0"/>
              <a:t> Przedsiębiorstwo Handlowo-Usługowe Marzena Duda z </a:t>
            </a:r>
            <a:r>
              <a:rPr lang="pl-PL" sz="2800" dirty="0" smtClean="0"/>
              <a:t>Przybynowa</a:t>
            </a:r>
            <a:endParaRPr lang="pl-PL" sz="2800" dirty="0"/>
          </a:p>
        </p:txBody>
      </p:sp>
    </p:spTree>
    <p:extLst>
      <p:ext uri="{BB962C8B-B14F-4D97-AF65-F5344CB8AC3E}">
        <p14:creationId xmlns:p14="http://schemas.microsoft.com/office/powerpoint/2010/main" val="33362309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ul. </a:t>
            </a:r>
            <a:r>
              <a:rPr lang="pl-PL" b="1" dirty="0" smtClean="0"/>
              <a:t>Grzybowa </a:t>
            </a:r>
            <a:r>
              <a:rPr lang="pl-PL" b="1" dirty="0"/>
              <a:t>w Przybynowie</a:t>
            </a:r>
            <a:endParaRPr lang="pl-PL" dirty="0"/>
          </a:p>
        </p:txBody>
      </p:sp>
      <p:sp>
        <p:nvSpPr>
          <p:cNvPr id="3" name="Symbol zastępczy zawartości 2"/>
          <p:cNvSpPr>
            <a:spLocks noGrp="1"/>
          </p:cNvSpPr>
          <p:nvPr>
            <p:ph idx="1"/>
          </p:nvPr>
        </p:nvSpPr>
        <p:spPr/>
        <p:txBody>
          <a:bodyPr/>
          <a:lstStyle/>
          <a:p>
            <a:endParaRPr lang="pl-PL"/>
          </a:p>
        </p:txBody>
      </p:sp>
      <p:pic>
        <p:nvPicPr>
          <p:cNvPr id="23555" name="Picture 3" descr="\\pok21d\gci\aaa SERWIS\prezentacja Podsumowanie roku\grzybowa prz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533263"/>
            <a:ext cx="6552728" cy="4914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34683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Ul. Grzybowa w </a:t>
            </a:r>
            <a:r>
              <a:rPr lang="pl-PL" dirty="0" err="1" smtClean="0"/>
              <a:t>przybynowie</a:t>
            </a:r>
            <a:r>
              <a:rPr lang="pl-PL" dirty="0" smtClean="0"/>
              <a:t> - po</a:t>
            </a:r>
            <a:endParaRPr lang="pl-PL" dirty="0"/>
          </a:p>
        </p:txBody>
      </p:sp>
      <p:sp>
        <p:nvSpPr>
          <p:cNvPr id="3" name="Symbol zastępczy zawartości 2"/>
          <p:cNvSpPr>
            <a:spLocks noGrp="1"/>
          </p:cNvSpPr>
          <p:nvPr>
            <p:ph idx="1"/>
          </p:nvPr>
        </p:nvSpPr>
        <p:spPr/>
        <p:txBody>
          <a:bodyPr/>
          <a:lstStyle/>
          <a:p>
            <a:endParaRPr lang="pl-PL"/>
          </a:p>
        </p:txBody>
      </p:sp>
      <p:pic>
        <p:nvPicPr>
          <p:cNvPr id="6146" name="Picture 2" descr="\\pok21d\gci\aaa SERWIS\prezentacja Podsumowanie roku\do prezentacji\grzybowa_po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556793"/>
            <a:ext cx="7479928" cy="4990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12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404664"/>
            <a:ext cx="8686800" cy="838200"/>
          </a:xfrm>
        </p:spPr>
        <p:txBody>
          <a:bodyPr>
            <a:normAutofit/>
          </a:bodyPr>
          <a:lstStyle/>
          <a:p>
            <a:r>
              <a:rPr lang="pl-PL" dirty="0">
                <a:effectLst/>
              </a:rPr>
              <a:t>Kluczowe inwestycje </a:t>
            </a:r>
            <a:endParaRPr lang="pl-PL" dirty="0"/>
          </a:p>
        </p:txBody>
      </p:sp>
      <p:sp>
        <p:nvSpPr>
          <p:cNvPr id="3" name="Symbol zastępczy zawartości 2"/>
          <p:cNvSpPr>
            <a:spLocks noGrp="1"/>
          </p:cNvSpPr>
          <p:nvPr>
            <p:ph idx="1"/>
          </p:nvPr>
        </p:nvSpPr>
        <p:spPr>
          <a:xfrm>
            <a:off x="304800" y="1268760"/>
            <a:ext cx="8686800" cy="4525963"/>
          </a:xfrm>
        </p:spPr>
        <p:txBody>
          <a:bodyPr>
            <a:normAutofit fontScale="47500" lnSpcReduction="20000"/>
          </a:bodyPr>
          <a:lstStyle/>
          <a:p>
            <a:r>
              <a:rPr lang="pl-PL" sz="4200" b="1" dirty="0" smtClean="0"/>
              <a:t>Budowa  </a:t>
            </a:r>
            <a:r>
              <a:rPr lang="pl-PL" sz="4200" b="1" dirty="0"/>
              <a:t>i przebudowa ciągu drogowego ulic: Kopernika, Chabrów, Chryzantem, przedłużenia ul. Chryzantem do ul. Leśniowskiej w Żarkach oraz sieci uzupełniającej – ulicy </a:t>
            </a:r>
            <a:r>
              <a:rPr lang="pl-PL" sz="4200" b="1" dirty="0" smtClean="0"/>
              <a:t>Serwin</a:t>
            </a:r>
          </a:p>
          <a:p>
            <a:endParaRPr lang="pl-PL" sz="4200" dirty="0"/>
          </a:p>
          <a:p>
            <a:r>
              <a:rPr lang="pl-PL" b="1" dirty="0"/>
              <a:t>Wartość zadania:  3 781 820,19, Wartość dofinansowania: 3 193 965,99</a:t>
            </a:r>
            <a:endParaRPr lang="pl-PL" dirty="0"/>
          </a:p>
          <a:p>
            <a:r>
              <a:rPr lang="pl-PL" b="1" dirty="0"/>
              <a:t>Termin:</a:t>
            </a:r>
            <a:r>
              <a:rPr lang="pl-PL" dirty="0"/>
              <a:t> 2010-2011</a:t>
            </a:r>
          </a:p>
          <a:p>
            <a:r>
              <a:rPr lang="pl-PL" b="1" dirty="0"/>
              <a:t>Efekt: </a:t>
            </a:r>
            <a:r>
              <a:rPr lang="pl-PL" dirty="0"/>
              <a:t>- Wybudowano i przebudowano drogi na długości 2 km w ciągu ulic: Kopernika, Chabrów, Serwin, Chryzantem, przedłużeniu ulicy Chryzantem do ulicy Leśniowskiej w Żarkach </a:t>
            </a:r>
          </a:p>
          <a:p>
            <a:r>
              <a:rPr lang="pl-PL" dirty="0"/>
              <a:t>- Poprawiono bezpieczeństwo pieszych, kierowców, rowerzystów</a:t>
            </a:r>
          </a:p>
          <a:p>
            <a:r>
              <a:rPr lang="pl-PL" dirty="0"/>
              <a:t>- Stworzono alternatywne połączenie komunikacyjne dzielnicy Leśniów z pominięciem centrum miasta</a:t>
            </a:r>
          </a:p>
          <a:p>
            <a:r>
              <a:rPr lang="pl-PL" dirty="0"/>
              <a:t>- Powstała dogodna trasa dojazdowa do centrum pielgrzymkowego w Leśniowie oraz centrum handlowego – Żareckie Jarmarki</a:t>
            </a:r>
          </a:p>
          <a:p>
            <a:r>
              <a:rPr lang="pl-PL" dirty="0"/>
              <a:t>- Nastąpiła poprawa funkcjonalności i parametrów technicznych układu sieci uzupełniającej kluczową sieć drogową Województwa Śląskiego</a:t>
            </a:r>
          </a:p>
          <a:p>
            <a:r>
              <a:rPr lang="pl-PL" dirty="0"/>
              <a:t>- Długofalowo inwestycja wpłynie na pobudzenie rozwoju społeczno-gospodarczego gminy </a:t>
            </a:r>
          </a:p>
          <a:p>
            <a:r>
              <a:rPr lang="pl-PL" b="1" dirty="0"/>
              <a:t>Zakres wykonanych prac:</a:t>
            </a:r>
            <a:r>
              <a:rPr lang="pl-PL" dirty="0"/>
              <a:t> roboty przygotowawcze, ziemne, odwodnieniowe, położenie nowych nawierzchni na jezdni, chodnikach, wjazdach, oznakowanie, prace porządkowe</a:t>
            </a:r>
          </a:p>
          <a:p>
            <a:r>
              <a:rPr lang="pl-PL" b="1" dirty="0"/>
              <a:t>Wykonawca:</a:t>
            </a:r>
            <a:r>
              <a:rPr lang="pl-PL" dirty="0"/>
              <a:t> </a:t>
            </a:r>
            <a:r>
              <a:rPr lang="pl-PL" dirty="0" err="1"/>
              <a:t>Akwa</a:t>
            </a:r>
            <a:r>
              <a:rPr lang="pl-PL" dirty="0"/>
              <a:t> </a:t>
            </a:r>
            <a:r>
              <a:rPr lang="pl-PL" dirty="0" smtClean="0"/>
              <a:t>Żarki</a:t>
            </a:r>
            <a:endParaRPr lang="pl-PL" dirty="0"/>
          </a:p>
        </p:txBody>
      </p:sp>
      <p:pic>
        <p:nvPicPr>
          <p:cNvPr id="4" name="Picture 4" descr="C:\Users\Mariusz\Desktop\log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5504701"/>
            <a:ext cx="5495925" cy="723900"/>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p:cNvSpPr txBox="1"/>
          <p:nvPr/>
        </p:nvSpPr>
        <p:spPr>
          <a:xfrm>
            <a:off x="0" y="6228601"/>
            <a:ext cx="9144000" cy="584775"/>
          </a:xfrm>
          <a:prstGeom prst="rect">
            <a:avLst/>
          </a:prstGeom>
          <a:noFill/>
        </p:spPr>
        <p:txBody>
          <a:bodyPr wrap="square" rtlCol="0">
            <a:spAutoFit/>
          </a:bodyPr>
          <a:lstStyle/>
          <a:p>
            <a:pPr algn="ctr"/>
            <a:r>
              <a:rPr lang="pl-PL" sz="1600" dirty="0"/>
              <a:t>Projekt współfinansowany przez Unię Europejską z Europejskiego Funduszu </a:t>
            </a:r>
            <a:endParaRPr lang="pl-PL" sz="1600" dirty="0" smtClean="0"/>
          </a:p>
          <a:p>
            <a:pPr algn="ctr"/>
            <a:r>
              <a:rPr lang="pl-PL" sz="1600" dirty="0" smtClean="0"/>
              <a:t>Rozwoju </a:t>
            </a:r>
            <a:r>
              <a:rPr lang="pl-PL" sz="1600" dirty="0"/>
              <a:t>Regionalnego w ramach RPO WSL 2007-2013</a:t>
            </a:r>
            <a:r>
              <a:rPr lang="pl-PL" sz="1600" dirty="0" smtClean="0"/>
              <a:t>.</a:t>
            </a:r>
            <a:endParaRPr lang="pl-PL" sz="1600" dirty="0"/>
          </a:p>
        </p:txBody>
      </p:sp>
    </p:spTree>
    <p:extLst>
      <p:ext uri="{BB962C8B-B14F-4D97-AF65-F5344CB8AC3E}">
        <p14:creationId xmlns:p14="http://schemas.microsoft.com/office/powerpoint/2010/main" val="256094103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400" b="1" dirty="0">
                <a:effectLst/>
              </a:rPr>
              <a:t>Środki na naprawy dróg z funduszy </a:t>
            </a:r>
            <a:r>
              <a:rPr lang="pl-PL" sz="2400" b="1" dirty="0" smtClean="0">
                <a:effectLst/>
              </a:rPr>
              <a:t>popowodziowych</a:t>
            </a:r>
            <a:endParaRPr lang="pl-PL" sz="2400" dirty="0"/>
          </a:p>
        </p:txBody>
      </p:sp>
      <p:sp>
        <p:nvSpPr>
          <p:cNvPr id="3" name="Symbol zastępczy zawartości 2"/>
          <p:cNvSpPr>
            <a:spLocks noGrp="1"/>
          </p:cNvSpPr>
          <p:nvPr>
            <p:ph idx="1"/>
          </p:nvPr>
        </p:nvSpPr>
        <p:spPr/>
        <p:txBody>
          <a:bodyPr>
            <a:normAutofit fontScale="70000" lnSpcReduction="20000"/>
          </a:bodyPr>
          <a:lstStyle/>
          <a:p>
            <a:r>
              <a:rPr lang="pl-PL" sz="3400" b="1" dirty="0"/>
              <a:t>Remont  ul. Czarka w Żarkach oraz przedłużenie ul. Kukuczki w </a:t>
            </a:r>
            <a:r>
              <a:rPr lang="pl-PL" sz="3400" b="1" dirty="0" smtClean="0"/>
              <a:t>Żarkach</a:t>
            </a:r>
            <a:r>
              <a:rPr lang="pl-PL" sz="3400" dirty="0"/>
              <a:t> </a:t>
            </a:r>
          </a:p>
          <a:p>
            <a:r>
              <a:rPr lang="pl-PL" b="1" dirty="0"/>
              <a:t>Efekt</a:t>
            </a:r>
            <a:r>
              <a:rPr lang="pl-PL" dirty="0"/>
              <a:t>: uzupełniono podbudowę i położono nakładkę frezową na przedłużeniu ul. Kukuczki na długości 415 metrów, na ul. Czarka wykonano podbudowę, nawierzchnię bitumiczną oraz utwardzono pobocza na długości 1320 metrów. </a:t>
            </a:r>
          </a:p>
          <a:p>
            <a:r>
              <a:rPr lang="pl-PL" b="1" dirty="0"/>
              <a:t>Wartość</a:t>
            </a:r>
            <a:r>
              <a:rPr lang="pl-PL" dirty="0"/>
              <a:t>: w 2011 r. koszt zadania wyniósł w sumie </a:t>
            </a:r>
            <a:r>
              <a:rPr lang="pl-PL" b="1" dirty="0" smtClean="0"/>
              <a:t>276 968,71 zł</a:t>
            </a:r>
            <a:r>
              <a:rPr lang="pl-PL" dirty="0"/>
              <a:t>. Wykonane prace były kontynuacją robót rozpoczętych w 2010 r. (w 2010 r. było wydano prawie 185 tys. zł)</a:t>
            </a:r>
          </a:p>
          <a:p>
            <a:r>
              <a:rPr lang="pl-PL" b="1" dirty="0"/>
              <a:t>Wykonawca:</a:t>
            </a:r>
            <a:r>
              <a:rPr lang="pl-PL" dirty="0"/>
              <a:t> Przedsiębiorstwo Robót Drogowo-Mostowych „Myszków” </a:t>
            </a:r>
          </a:p>
          <a:p>
            <a:r>
              <a:rPr lang="pl-PL" dirty="0" smtClean="0"/>
              <a:t>Prace </a:t>
            </a:r>
            <a:r>
              <a:rPr lang="pl-PL" dirty="0"/>
              <a:t>finansowane w ramach promesy od Ministerstwa Spraw Wewnętrznych i Administracji na usuwanie skutków powodzi z 2010 </a:t>
            </a:r>
            <a:r>
              <a:rPr lang="pl-PL" dirty="0" smtClean="0"/>
              <a:t>rok</a:t>
            </a:r>
            <a:endParaRPr lang="pl-PL" dirty="0"/>
          </a:p>
        </p:txBody>
      </p:sp>
    </p:spTree>
    <p:extLst>
      <p:ext uri="{BB962C8B-B14F-4D97-AF65-F5344CB8AC3E}">
        <p14:creationId xmlns:p14="http://schemas.microsoft.com/office/powerpoint/2010/main" val="84019028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ul. Czarka w </a:t>
            </a:r>
            <a:r>
              <a:rPr lang="pl-PL" b="1" dirty="0" smtClean="0"/>
              <a:t>Żarkach - PRZED</a:t>
            </a:r>
            <a:endParaRPr lang="pl-PL" dirty="0"/>
          </a:p>
        </p:txBody>
      </p:sp>
      <p:sp>
        <p:nvSpPr>
          <p:cNvPr id="3" name="Symbol zastępczy zawartości 2"/>
          <p:cNvSpPr>
            <a:spLocks noGrp="1"/>
          </p:cNvSpPr>
          <p:nvPr>
            <p:ph idx="1"/>
          </p:nvPr>
        </p:nvSpPr>
        <p:spPr/>
        <p:txBody>
          <a:bodyPr/>
          <a:lstStyle/>
          <a:p>
            <a:endParaRPr lang="pl-PL"/>
          </a:p>
        </p:txBody>
      </p:sp>
      <p:pic>
        <p:nvPicPr>
          <p:cNvPr id="24579" name="Picture 3" descr="\\pok21d\gci\aaa SERWIS\prezentacja Podsumowanie roku\czrka_prz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544081"/>
            <a:ext cx="6624736" cy="4969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68778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Ul. kukuczki</a:t>
            </a:r>
            <a:endParaRPr lang="pl-PL" dirty="0"/>
          </a:p>
        </p:txBody>
      </p:sp>
      <p:sp>
        <p:nvSpPr>
          <p:cNvPr id="3" name="Symbol zastępczy zawartości 2"/>
          <p:cNvSpPr>
            <a:spLocks noGrp="1"/>
          </p:cNvSpPr>
          <p:nvPr>
            <p:ph idx="1"/>
          </p:nvPr>
        </p:nvSpPr>
        <p:spPr/>
        <p:txBody>
          <a:bodyPr/>
          <a:lstStyle/>
          <a:p>
            <a:endParaRPr lang="pl-PL" dirty="0"/>
          </a:p>
        </p:txBody>
      </p:sp>
      <p:pic>
        <p:nvPicPr>
          <p:cNvPr id="5122" name="Picture 2" descr="\\pok21d\gci\aaa SERWIS\prezentacja Podsumowanie roku\do prezentacji\kukuczki_p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9" y="1556792"/>
            <a:ext cx="3314956"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11597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400" b="1" dirty="0">
                <a:effectLst/>
              </a:rPr>
              <a:t>Środki na naprawy dróg z funduszy </a:t>
            </a:r>
            <a:r>
              <a:rPr lang="pl-PL" sz="2400" b="1" dirty="0" smtClean="0">
                <a:effectLst/>
              </a:rPr>
              <a:t>popowodziowych</a:t>
            </a:r>
            <a:endParaRPr lang="pl-PL" sz="2400" dirty="0"/>
          </a:p>
        </p:txBody>
      </p:sp>
      <p:sp>
        <p:nvSpPr>
          <p:cNvPr id="3" name="Symbol zastępczy zawartości 2"/>
          <p:cNvSpPr>
            <a:spLocks noGrp="1"/>
          </p:cNvSpPr>
          <p:nvPr>
            <p:ph idx="1"/>
          </p:nvPr>
        </p:nvSpPr>
        <p:spPr/>
        <p:txBody>
          <a:bodyPr>
            <a:noAutofit/>
          </a:bodyPr>
          <a:lstStyle/>
          <a:p>
            <a:r>
              <a:rPr lang="pl-PL" sz="2400" b="1" dirty="0"/>
              <a:t>Przebudowa drogi gminnej w </a:t>
            </a:r>
            <a:r>
              <a:rPr lang="pl-PL" sz="2400" b="1" dirty="0" err="1"/>
              <a:t>Czatachowie</a:t>
            </a:r>
            <a:r>
              <a:rPr lang="pl-PL" sz="2400" b="1" dirty="0"/>
              <a:t> </a:t>
            </a:r>
          </a:p>
          <a:p>
            <a:r>
              <a:rPr lang="pl-PL" sz="2400" b="1" dirty="0"/>
              <a:t>Efekt:</a:t>
            </a:r>
            <a:r>
              <a:rPr lang="pl-PL" sz="2400" dirty="0"/>
              <a:t> przebudowa drogi gminnej na odcinku </a:t>
            </a:r>
            <a:r>
              <a:rPr lang="pl-PL" sz="2400" dirty="0" err="1"/>
              <a:t>Czatachowa-Pustelnia</a:t>
            </a:r>
            <a:r>
              <a:rPr lang="pl-PL" sz="2400" dirty="0"/>
              <a:t> na długości 608 metrów oraz budowa 21 miejsc parkingowych </a:t>
            </a:r>
          </a:p>
          <a:p>
            <a:r>
              <a:rPr lang="pl-PL" sz="2400" b="1" dirty="0"/>
              <a:t>Wartość:</a:t>
            </a:r>
            <a:r>
              <a:rPr lang="pl-PL" sz="2400" dirty="0"/>
              <a:t> 361 tys. zł., zadanie zostało sfinansowane ze środków gminy Żarki oraz z dotacji z Ministerstwa Spraw Wewnętrznych i Administracji w kwocie 286 644,00 zł na usuwanie skutków powodzi.</a:t>
            </a:r>
          </a:p>
          <a:p>
            <a:r>
              <a:rPr lang="pl-PL" sz="2400" b="1" dirty="0"/>
              <a:t>Wykonawca</a:t>
            </a:r>
            <a:r>
              <a:rPr lang="pl-PL" sz="2400" dirty="0"/>
              <a:t>: Przedsiębiorstwo Usługowe DROGREM  Krzysztof Kołodziejczyk z Nowej </a:t>
            </a:r>
            <a:r>
              <a:rPr lang="pl-PL" sz="2400" dirty="0" smtClean="0"/>
              <a:t>Wsi</a:t>
            </a:r>
            <a:endParaRPr lang="pl-PL" sz="2400" dirty="0"/>
          </a:p>
        </p:txBody>
      </p:sp>
    </p:spTree>
    <p:extLst>
      <p:ext uri="{BB962C8B-B14F-4D97-AF65-F5344CB8AC3E}">
        <p14:creationId xmlns:p14="http://schemas.microsoft.com/office/powerpoint/2010/main" val="290622577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a:t>Przebudowa drogi gminnej w </a:t>
            </a:r>
            <a:r>
              <a:rPr lang="pl-PL" sz="2800" b="1" dirty="0" err="1"/>
              <a:t>Czatachowie</a:t>
            </a:r>
            <a:r>
              <a:rPr lang="pl-PL" sz="2800" b="1" dirty="0"/>
              <a:t> </a:t>
            </a:r>
            <a:endParaRPr lang="pl-PL" sz="2800" dirty="0"/>
          </a:p>
        </p:txBody>
      </p:sp>
      <p:sp>
        <p:nvSpPr>
          <p:cNvPr id="3" name="Symbol zastępczy zawartości 2"/>
          <p:cNvSpPr>
            <a:spLocks noGrp="1"/>
          </p:cNvSpPr>
          <p:nvPr>
            <p:ph idx="1"/>
          </p:nvPr>
        </p:nvSpPr>
        <p:spPr/>
        <p:txBody>
          <a:bodyPr/>
          <a:lstStyle/>
          <a:p>
            <a:endParaRPr lang="pl-PL"/>
          </a:p>
        </p:txBody>
      </p:sp>
      <p:pic>
        <p:nvPicPr>
          <p:cNvPr id="25602" name="Picture 2" descr="\\pok21d\gci\aaa SERWIS\prezentacja Podsumowanie roku\czatachowa droga\czatachowa_droga_w trakc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556792"/>
            <a:ext cx="7339083"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90802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endParaRPr lang="pl-PL"/>
          </a:p>
        </p:txBody>
      </p:sp>
      <p:pic>
        <p:nvPicPr>
          <p:cNvPr id="4" name="Picture 3" descr="\\pok21d\gci\aaa SERWIS\prezentacja Podsumowanie roku\czatachowa droga\DSC043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7637" y="1556792"/>
            <a:ext cx="6720747" cy="5040560"/>
          </a:xfrm>
          <a:prstGeom prst="rect">
            <a:avLst/>
          </a:prstGeom>
          <a:noFill/>
          <a:extLst>
            <a:ext uri="{909E8E84-426E-40DD-AFC4-6F175D3DCCD1}">
              <a14:hiddenFill xmlns:a14="http://schemas.microsoft.com/office/drawing/2010/main">
                <a:solidFill>
                  <a:srgbClr val="FFFFFF"/>
                </a:solidFill>
              </a14:hiddenFill>
            </a:ext>
          </a:extLst>
        </p:spPr>
      </p:pic>
      <p:sp>
        <p:nvSpPr>
          <p:cNvPr id="5" name="Tytuł 1"/>
          <p:cNvSpPr>
            <a:spLocks noGrp="1"/>
          </p:cNvSpPr>
          <p:nvPr>
            <p:ph type="title"/>
          </p:nvPr>
        </p:nvSpPr>
        <p:spPr/>
        <p:txBody>
          <a:bodyPr>
            <a:normAutofit/>
          </a:bodyPr>
          <a:lstStyle/>
          <a:p>
            <a:r>
              <a:rPr lang="pl-PL" sz="2800" b="1" dirty="0"/>
              <a:t>Przebudowa drogi gminnej w </a:t>
            </a:r>
            <a:r>
              <a:rPr lang="pl-PL" sz="2800" b="1" dirty="0" err="1"/>
              <a:t>Czatachowie</a:t>
            </a:r>
            <a:r>
              <a:rPr lang="pl-PL" sz="2800" b="1" dirty="0"/>
              <a:t> </a:t>
            </a:r>
            <a:endParaRPr lang="pl-PL" sz="2800" dirty="0"/>
          </a:p>
        </p:txBody>
      </p:sp>
    </p:spTree>
    <p:extLst>
      <p:ext uri="{BB962C8B-B14F-4D97-AF65-F5344CB8AC3E}">
        <p14:creationId xmlns:p14="http://schemas.microsoft.com/office/powerpoint/2010/main" val="1397438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endParaRPr lang="pl-PL"/>
          </a:p>
        </p:txBody>
      </p:sp>
      <p:pic>
        <p:nvPicPr>
          <p:cNvPr id="4" name="Picture 4" descr="\\pok21d\gci\aaa SERWIS\prezentacja Podsumowanie roku\czatachowa droga\DSC043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556792"/>
            <a:ext cx="6720748" cy="5040560"/>
          </a:xfrm>
          <a:prstGeom prst="rect">
            <a:avLst/>
          </a:prstGeom>
          <a:noFill/>
          <a:extLst>
            <a:ext uri="{909E8E84-426E-40DD-AFC4-6F175D3DCCD1}">
              <a14:hiddenFill xmlns:a14="http://schemas.microsoft.com/office/drawing/2010/main">
                <a:solidFill>
                  <a:srgbClr val="FFFFFF"/>
                </a:solidFill>
              </a14:hiddenFill>
            </a:ext>
          </a:extLst>
        </p:spPr>
      </p:pic>
      <p:sp>
        <p:nvSpPr>
          <p:cNvPr id="5" name="Tytuł 1"/>
          <p:cNvSpPr>
            <a:spLocks noGrp="1"/>
          </p:cNvSpPr>
          <p:nvPr>
            <p:ph type="title"/>
          </p:nvPr>
        </p:nvSpPr>
        <p:spPr/>
        <p:txBody>
          <a:bodyPr>
            <a:normAutofit/>
          </a:bodyPr>
          <a:lstStyle/>
          <a:p>
            <a:r>
              <a:rPr lang="pl-PL" sz="2800" b="1" dirty="0"/>
              <a:t>Przebudowa drogi gminnej w </a:t>
            </a:r>
            <a:r>
              <a:rPr lang="pl-PL" sz="2800" b="1" dirty="0" err="1"/>
              <a:t>Czatachowie</a:t>
            </a:r>
            <a:r>
              <a:rPr lang="pl-PL" sz="2800" b="1" dirty="0"/>
              <a:t> </a:t>
            </a:r>
            <a:endParaRPr lang="pl-PL" sz="2800" dirty="0"/>
          </a:p>
        </p:txBody>
      </p:sp>
    </p:spTree>
    <p:extLst>
      <p:ext uri="{BB962C8B-B14F-4D97-AF65-F5344CB8AC3E}">
        <p14:creationId xmlns:p14="http://schemas.microsoft.com/office/powerpoint/2010/main" val="203828958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400" b="1" dirty="0">
                <a:effectLst/>
              </a:rPr>
              <a:t>Środki na naprawy dróg z funduszy </a:t>
            </a:r>
            <a:r>
              <a:rPr lang="pl-PL" sz="2400" b="1" dirty="0" smtClean="0">
                <a:effectLst/>
              </a:rPr>
              <a:t>popowodziowych</a:t>
            </a:r>
            <a:endParaRPr lang="pl-PL" sz="2400" dirty="0"/>
          </a:p>
        </p:txBody>
      </p:sp>
      <p:sp>
        <p:nvSpPr>
          <p:cNvPr id="3" name="Symbol zastępczy zawartości 2"/>
          <p:cNvSpPr>
            <a:spLocks noGrp="1"/>
          </p:cNvSpPr>
          <p:nvPr>
            <p:ph idx="1"/>
          </p:nvPr>
        </p:nvSpPr>
        <p:spPr/>
        <p:txBody>
          <a:bodyPr>
            <a:noAutofit/>
          </a:bodyPr>
          <a:lstStyle/>
          <a:p>
            <a:r>
              <a:rPr lang="pl-PL" sz="2400" b="1" dirty="0"/>
              <a:t>Remont kanalizacji deszczowej </a:t>
            </a:r>
            <a:r>
              <a:rPr lang="pl-PL" sz="2400" dirty="0"/>
              <a:t/>
            </a:r>
            <a:br>
              <a:rPr lang="pl-PL" sz="2400" dirty="0"/>
            </a:br>
            <a:r>
              <a:rPr lang="pl-PL" sz="2400" dirty="0"/>
              <a:t>Przy ul. Mokrej w Żarkach wyremontowano 78 metrów bieżących kanalizacji deszczowej za 43 210,43 zł. </a:t>
            </a:r>
          </a:p>
          <a:p>
            <a:r>
              <a:rPr lang="pl-PL" sz="2400" dirty="0"/>
              <a:t>Wykonawca: Zakład Budowlano-Drogowy Adam </a:t>
            </a:r>
            <a:r>
              <a:rPr lang="pl-PL" sz="2400" dirty="0" err="1"/>
              <a:t>Trzepizur</a:t>
            </a:r>
            <a:r>
              <a:rPr lang="pl-PL" sz="2400" dirty="0"/>
              <a:t> z Kroczyc </a:t>
            </a:r>
          </a:p>
          <a:p>
            <a:r>
              <a:rPr lang="pl-PL" sz="2400" dirty="0"/>
              <a:t>Przy ul. Chopina wyremontowano 95 metrów bieżących kanalizacji deszczowej za kwotę 54 502,83 zł, wykonawca: Przedsiębiorstwo Usługowo Handlowo Produkcyjne </a:t>
            </a:r>
            <a:r>
              <a:rPr lang="pl-PL" sz="2400" dirty="0" err="1"/>
              <a:t>Akwa</a:t>
            </a:r>
            <a:r>
              <a:rPr lang="pl-PL" sz="2400" dirty="0"/>
              <a:t> z Żarek</a:t>
            </a:r>
            <a:r>
              <a:rPr lang="pl-PL" sz="2400" dirty="0" smtClean="0"/>
              <a:t>.</a:t>
            </a:r>
            <a:endParaRPr lang="pl-PL" sz="2400" dirty="0"/>
          </a:p>
          <a:p>
            <a:r>
              <a:rPr lang="pl-PL" sz="2400" dirty="0"/>
              <a:t>Prace finansowane w ramach promesy od Ministerstwa Spraw Wewnętrznych i Administracji na usuwanie skutków powodzi z 2010 </a:t>
            </a:r>
            <a:r>
              <a:rPr lang="pl-PL" sz="2400" dirty="0" smtClean="0"/>
              <a:t>rok</a:t>
            </a:r>
            <a:endParaRPr lang="pl-PL" sz="2400" dirty="0"/>
          </a:p>
        </p:txBody>
      </p:sp>
    </p:spTree>
    <p:extLst>
      <p:ext uri="{BB962C8B-B14F-4D97-AF65-F5344CB8AC3E}">
        <p14:creationId xmlns:p14="http://schemas.microsoft.com/office/powerpoint/2010/main" val="25291722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400" b="1" dirty="0"/>
              <a:t>Środki na naprawy dróg z funduszy </a:t>
            </a:r>
            <a:r>
              <a:rPr lang="pl-PL" sz="2400" b="1" dirty="0" smtClean="0"/>
              <a:t>popowodziowych</a:t>
            </a:r>
            <a:endParaRPr lang="pl-PL" sz="2400" dirty="0"/>
          </a:p>
        </p:txBody>
      </p:sp>
      <p:sp>
        <p:nvSpPr>
          <p:cNvPr id="3" name="Symbol zastępczy zawartości 2"/>
          <p:cNvSpPr>
            <a:spLocks noGrp="1"/>
          </p:cNvSpPr>
          <p:nvPr>
            <p:ph idx="1"/>
          </p:nvPr>
        </p:nvSpPr>
        <p:spPr/>
        <p:txBody>
          <a:bodyPr>
            <a:normAutofit/>
          </a:bodyPr>
          <a:lstStyle/>
          <a:p>
            <a:r>
              <a:rPr lang="pl-PL" sz="2800" b="1" dirty="0" smtClean="0"/>
              <a:t>Remont </a:t>
            </a:r>
            <a:r>
              <a:rPr lang="pl-PL" sz="2800" b="1" dirty="0"/>
              <a:t>mostu na ul. Wierzbowej w Żarkach</a:t>
            </a:r>
            <a:endParaRPr lang="pl-PL" sz="2800" dirty="0"/>
          </a:p>
          <a:p>
            <a:r>
              <a:rPr lang="pl-PL" sz="2800" dirty="0" smtClean="0"/>
              <a:t>Wyremontowano </a:t>
            </a:r>
            <a:r>
              <a:rPr lang="pl-PL" sz="2800" dirty="0"/>
              <a:t>spód mostu przy użyciu betonu natryskowego, wymieniono barierki. Prace wykonał Zakład Budowlano – Drogowy Adam </a:t>
            </a:r>
            <a:r>
              <a:rPr lang="pl-PL" sz="2800" dirty="0" err="1"/>
              <a:t>Trzepizur</a:t>
            </a:r>
            <a:r>
              <a:rPr lang="pl-PL" sz="2800" dirty="0"/>
              <a:t> z Kroczyc za 94 926,43 zł. </a:t>
            </a:r>
          </a:p>
          <a:p>
            <a:r>
              <a:rPr lang="pl-PL" sz="2800" dirty="0"/>
              <a:t> </a:t>
            </a:r>
            <a:r>
              <a:rPr lang="pl-PL" sz="2800" dirty="0" smtClean="0"/>
              <a:t>Prace </a:t>
            </a:r>
            <a:r>
              <a:rPr lang="pl-PL" sz="2800" dirty="0"/>
              <a:t>finansowane w ramach promesy od Ministerstwa Spraw Wewnętrznych i Administracji na usuwanie skutków powodzi z 2010 roku</a:t>
            </a:r>
            <a:r>
              <a:rPr lang="pl-PL" sz="2800" dirty="0" smtClean="0"/>
              <a:t>.</a:t>
            </a:r>
            <a:endParaRPr lang="pl-PL" sz="2800" dirty="0"/>
          </a:p>
          <a:p>
            <a:endParaRPr lang="pl-PL" sz="2800" dirty="0"/>
          </a:p>
        </p:txBody>
      </p:sp>
    </p:spTree>
    <p:extLst>
      <p:ext uri="{BB962C8B-B14F-4D97-AF65-F5344CB8AC3E}">
        <p14:creationId xmlns:p14="http://schemas.microsoft.com/office/powerpoint/2010/main" val="288884638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Most na wierzbowej</a:t>
            </a:r>
            <a:endParaRPr lang="pl-PL" dirty="0"/>
          </a:p>
        </p:txBody>
      </p:sp>
      <p:sp>
        <p:nvSpPr>
          <p:cNvPr id="3" name="Symbol zastępczy zawartości 2"/>
          <p:cNvSpPr>
            <a:spLocks noGrp="1"/>
          </p:cNvSpPr>
          <p:nvPr>
            <p:ph idx="1"/>
          </p:nvPr>
        </p:nvSpPr>
        <p:spPr/>
        <p:txBody>
          <a:bodyPr/>
          <a:lstStyle/>
          <a:p>
            <a:endParaRPr lang="pl-PL"/>
          </a:p>
        </p:txBody>
      </p:sp>
      <p:pic>
        <p:nvPicPr>
          <p:cNvPr id="26626" name="Picture 2" descr="\\pok21d\gci\aaa SERWIS\prezentacja Podsumowanie roku\most_prz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556792"/>
            <a:ext cx="6696744" cy="5022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427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Budowa  i przebudowa ciągu drogowego</a:t>
            </a:r>
            <a:endParaRPr lang="pl-PL" dirty="0"/>
          </a:p>
        </p:txBody>
      </p:sp>
      <p:sp>
        <p:nvSpPr>
          <p:cNvPr id="3" name="Symbol zastępczy zawartości 2"/>
          <p:cNvSpPr>
            <a:spLocks noGrp="1"/>
          </p:cNvSpPr>
          <p:nvPr>
            <p:ph idx="1"/>
          </p:nvPr>
        </p:nvSpPr>
        <p:spPr/>
        <p:txBody>
          <a:bodyPr/>
          <a:lstStyle/>
          <a:p>
            <a:endParaRPr lang="pl-PL"/>
          </a:p>
        </p:txBody>
      </p:sp>
      <p:pic>
        <p:nvPicPr>
          <p:cNvPr id="7170" name="Picture 2" descr="\\pok21d\gci\aaa SERWIS\prezentacja Podsumowanie roku\drogi 600-lecie przed.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7584" y="1539957"/>
            <a:ext cx="3619719" cy="4826293"/>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pok21d\gci\aaa SERWIS\prezentacja Podsumowanie roku\drogi 600-lecie p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60032" y="1556793"/>
            <a:ext cx="3618401" cy="4824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63368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endParaRPr lang="pl-PL"/>
          </a:p>
        </p:txBody>
      </p:sp>
      <p:pic>
        <p:nvPicPr>
          <p:cNvPr id="4098" name="Picture 2" descr="\\pok21d\gci\aaa SERWIS\prezentacja Podsumowanie roku\do prezentacji\most_wierzbow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556792"/>
            <a:ext cx="7447011" cy="4968552"/>
          </a:xfrm>
          <a:prstGeom prst="rect">
            <a:avLst/>
          </a:prstGeom>
          <a:noFill/>
          <a:extLst>
            <a:ext uri="{909E8E84-426E-40DD-AFC4-6F175D3DCCD1}">
              <a14:hiddenFill xmlns:a14="http://schemas.microsoft.com/office/drawing/2010/main">
                <a:solidFill>
                  <a:srgbClr val="FFFFFF"/>
                </a:solidFill>
              </a14:hiddenFill>
            </a:ext>
          </a:extLst>
        </p:spPr>
      </p:pic>
      <p:sp>
        <p:nvSpPr>
          <p:cNvPr id="5" name="Tytuł 1"/>
          <p:cNvSpPr>
            <a:spLocks noGrp="1"/>
          </p:cNvSpPr>
          <p:nvPr>
            <p:ph type="title"/>
          </p:nvPr>
        </p:nvSpPr>
        <p:spPr/>
        <p:txBody>
          <a:bodyPr/>
          <a:lstStyle/>
          <a:p>
            <a:r>
              <a:rPr lang="pl-PL" dirty="0" smtClean="0"/>
              <a:t>Most na wierzbowej</a:t>
            </a:r>
            <a:endParaRPr lang="pl-PL" dirty="0"/>
          </a:p>
        </p:txBody>
      </p:sp>
    </p:spTree>
    <p:extLst>
      <p:ext uri="{BB962C8B-B14F-4D97-AF65-F5344CB8AC3E}">
        <p14:creationId xmlns:p14="http://schemas.microsoft.com/office/powerpoint/2010/main" val="369193224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404664"/>
            <a:ext cx="8686800" cy="838200"/>
          </a:xfrm>
        </p:spPr>
        <p:txBody>
          <a:bodyPr>
            <a:normAutofit/>
          </a:bodyPr>
          <a:lstStyle/>
          <a:p>
            <a:r>
              <a:rPr lang="pl-PL" b="1" dirty="0">
                <a:effectLst/>
              </a:rPr>
              <a:t>Sukcesy </a:t>
            </a:r>
            <a:r>
              <a:rPr lang="pl-PL" b="1" dirty="0" smtClean="0">
                <a:effectLst/>
              </a:rPr>
              <a:t>mieszkańców</a:t>
            </a:r>
            <a:endParaRPr lang="pl-PL" dirty="0"/>
          </a:p>
        </p:txBody>
      </p:sp>
      <p:sp>
        <p:nvSpPr>
          <p:cNvPr id="3" name="Symbol zastępczy zawartości 2"/>
          <p:cNvSpPr>
            <a:spLocks noGrp="1"/>
          </p:cNvSpPr>
          <p:nvPr>
            <p:ph idx="1"/>
          </p:nvPr>
        </p:nvSpPr>
        <p:spPr/>
        <p:txBody>
          <a:bodyPr>
            <a:normAutofit/>
          </a:bodyPr>
          <a:lstStyle/>
          <a:p>
            <a:r>
              <a:rPr lang="pl-PL" sz="2800" b="1" dirty="0" smtClean="0"/>
              <a:t>Aktywna </a:t>
            </a:r>
            <a:r>
              <a:rPr lang="pl-PL" sz="2800" b="1" dirty="0"/>
              <a:t>integracja społeczna i zawodowa osób bezrobotnych na terenie gminy Żarki </a:t>
            </a:r>
            <a:endParaRPr lang="pl-PL" sz="2800" dirty="0"/>
          </a:p>
          <a:p>
            <a:r>
              <a:rPr lang="pl-PL" sz="2800" b="1" dirty="0" smtClean="0"/>
              <a:t>Wartość</a:t>
            </a:r>
            <a:r>
              <a:rPr lang="pl-PL" sz="2800" b="1" dirty="0"/>
              <a:t>:</a:t>
            </a:r>
            <a:r>
              <a:rPr lang="pl-PL" sz="2800" dirty="0"/>
              <a:t>  192 876,00 zł,  20 251,98 z budżetu MOPS, dofinansowanie w ramach Priorytetu VII Poddziałanie 7.1.1. Programu Operacyjnego Kapitał Ludzki.</a:t>
            </a:r>
          </a:p>
          <a:p>
            <a:r>
              <a:rPr lang="pl-PL" sz="2800" b="1" dirty="0"/>
              <a:t>Termin:</a:t>
            </a:r>
            <a:r>
              <a:rPr lang="pl-PL" sz="2800" dirty="0"/>
              <a:t> styczeń – grudzień 2011 </a:t>
            </a:r>
          </a:p>
        </p:txBody>
      </p:sp>
      <p:sp>
        <p:nvSpPr>
          <p:cNvPr id="4" name="pole tekstowe 3"/>
          <p:cNvSpPr txBox="1"/>
          <p:nvPr/>
        </p:nvSpPr>
        <p:spPr>
          <a:xfrm>
            <a:off x="107504" y="6023029"/>
            <a:ext cx="8928992" cy="646331"/>
          </a:xfrm>
          <a:prstGeom prst="rect">
            <a:avLst/>
          </a:prstGeom>
          <a:noFill/>
        </p:spPr>
        <p:txBody>
          <a:bodyPr wrap="square" rtlCol="0">
            <a:spAutoFit/>
          </a:bodyPr>
          <a:lstStyle/>
          <a:p>
            <a:pPr algn="ctr"/>
            <a:r>
              <a:rPr lang="pl-PL" dirty="0"/>
              <a:t>Projekt  współfinansowany ze środków Unii Europejskiej </a:t>
            </a:r>
            <a:endParaRPr lang="pl-PL" dirty="0" smtClean="0"/>
          </a:p>
          <a:p>
            <a:pPr algn="ctr"/>
            <a:r>
              <a:rPr lang="pl-PL" dirty="0" smtClean="0"/>
              <a:t>w </a:t>
            </a:r>
            <a:r>
              <a:rPr lang="pl-PL" dirty="0"/>
              <a:t>ramach Europejskiego Funduszu </a:t>
            </a:r>
            <a:r>
              <a:rPr lang="pl-PL" dirty="0" smtClean="0"/>
              <a:t>Społecznego</a:t>
            </a:r>
            <a:endParaRPr lang="pl-PL" dirty="0"/>
          </a:p>
        </p:txBody>
      </p:sp>
      <p:pic>
        <p:nvPicPr>
          <p:cNvPr id="1027" name="Picture 3" descr="C:\Users\Mariusz\Desktop\Untitled-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5369396"/>
            <a:ext cx="4524375"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3498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6" name="Picture 3" descr="\\pok21d\gci\aaa SERWIS\prezentacja Podsumowanie roku\aktywna_integracja_szkolenie_kasa_fiskal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84784"/>
            <a:ext cx="7560840" cy="526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92836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62500" lnSpcReduction="20000"/>
          </a:bodyPr>
          <a:lstStyle/>
          <a:p>
            <a:r>
              <a:rPr lang="pl-PL" b="1" dirty="0"/>
              <a:t>Efekt:</a:t>
            </a:r>
            <a:r>
              <a:rPr lang="pl-PL" dirty="0"/>
              <a:t> W projekcie wzięło udział 15 osób korzystających ze świadczeń pomocy społecznej zagrożonych wykluczeniem społecznym, w tym dwóch panów. Siedem osób podjęło pracę. Dziewięć osób ukończyło szkolenie z zakresu kasy fiskalnej, dwie osoby zdecydowały się na kurs przygotowujący do zawodu spawacza, kolejne dwie szkoliły się w specjalizacji kucharskiej, a jedenaście osób zdecydowało się na kurs kosmetyczny. Z każdym uczestnikiem zawarty został kontrakt socjalny. Ponadto grupa bierze udział w szkoleniach z zakresu: treningu kompetencji i umiejętności społecznych, radzenia sobie ze stresem, zwiększenie motywacji do działania i wiary we własne sił, aktywnego poszukiwania pracy, zdobywania nowych kwalifikacji zawodowych – kursy dostosowane do możliwości oraz zainteresowań uczestników,  pierwszej pomocy przedlekarskiej. Bierze udział w seminariach z równości szans kobiet i mężczyzn w życiu społecznym,  „Jak być rodzicem”, „Poznaj swoje prawa”, z profilaktyki uzależnień. Korzysta z integracyjnych wyjazdów m.in. do Leśnego Parku Niespodzianek w Ustroniu. </a:t>
            </a:r>
          </a:p>
          <a:p>
            <a:r>
              <a:rPr lang="pl-PL" b="1" dirty="0"/>
              <a:t>Wykonawca: </a:t>
            </a:r>
            <a:r>
              <a:rPr lang="pl-PL" dirty="0"/>
              <a:t>Miejsko-Gminny Ośrodek Pomocy Społecznej w </a:t>
            </a:r>
            <a:r>
              <a:rPr lang="pl-PL" dirty="0" smtClean="0"/>
              <a:t>Żarkach</a:t>
            </a:r>
            <a:endParaRPr lang="pl-PL" dirty="0"/>
          </a:p>
        </p:txBody>
      </p:sp>
    </p:spTree>
    <p:extLst>
      <p:ext uri="{BB962C8B-B14F-4D97-AF65-F5344CB8AC3E}">
        <p14:creationId xmlns:p14="http://schemas.microsoft.com/office/powerpoint/2010/main" val="16820766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a:p>
        </p:txBody>
      </p:sp>
      <p:pic>
        <p:nvPicPr>
          <p:cNvPr id="4" name="Picture 2" descr="\\pok21d\gci\aaa SERWIS\prezentacja Podsumowanie roku\aktywna_integracja_01 ilona_stodlkiewic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518" y="1556792"/>
            <a:ext cx="7447011"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87779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404664"/>
            <a:ext cx="8686800" cy="838200"/>
          </a:xfrm>
        </p:spPr>
        <p:txBody>
          <a:bodyPr>
            <a:normAutofit/>
          </a:bodyPr>
          <a:lstStyle/>
          <a:p>
            <a:r>
              <a:rPr lang="pl-PL" b="1" dirty="0">
                <a:effectLst/>
              </a:rPr>
              <a:t>Sukcesy </a:t>
            </a:r>
            <a:r>
              <a:rPr lang="pl-PL" b="1" dirty="0" smtClean="0">
                <a:effectLst/>
              </a:rPr>
              <a:t>mieszkańców</a:t>
            </a:r>
            <a:endParaRPr lang="pl-PL" dirty="0"/>
          </a:p>
        </p:txBody>
      </p:sp>
      <p:sp>
        <p:nvSpPr>
          <p:cNvPr id="3" name="Symbol zastępczy zawartości 2"/>
          <p:cNvSpPr>
            <a:spLocks noGrp="1"/>
          </p:cNvSpPr>
          <p:nvPr>
            <p:ph idx="1"/>
          </p:nvPr>
        </p:nvSpPr>
        <p:spPr/>
        <p:txBody>
          <a:bodyPr>
            <a:normAutofit/>
          </a:bodyPr>
          <a:lstStyle/>
          <a:p>
            <a:r>
              <a:rPr lang="pl-PL" sz="2800" dirty="0"/>
              <a:t>Zmodernizowana studnia w Jaroszowie</a:t>
            </a:r>
          </a:p>
          <a:p>
            <a:r>
              <a:rPr lang="pl-PL" sz="2800" dirty="0"/>
              <a:t>16 osób, członków Stowarzyszenia "Jurajskie Amonity" oraz mieszkańców wsi pracowało przy odnawianiu studni gromadzkiej w centrum wsi.   Z miejskiej kasy sfinansowano piękną kratę i pokrycie dachu gontem. W dniu 23 czerwca zorganizowano uroczyste spotkanie przy studni. </a:t>
            </a:r>
          </a:p>
        </p:txBody>
      </p:sp>
    </p:spTree>
    <p:extLst>
      <p:ext uri="{BB962C8B-B14F-4D97-AF65-F5344CB8AC3E}">
        <p14:creationId xmlns:p14="http://schemas.microsoft.com/office/powerpoint/2010/main" val="13379653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404664"/>
            <a:ext cx="8686800" cy="838200"/>
          </a:xfrm>
        </p:spPr>
        <p:txBody>
          <a:bodyPr>
            <a:normAutofit/>
          </a:bodyPr>
          <a:lstStyle/>
          <a:p>
            <a:r>
              <a:rPr lang="pl-PL" b="1" dirty="0">
                <a:effectLst/>
              </a:rPr>
              <a:t>Sukcesy </a:t>
            </a:r>
            <a:r>
              <a:rPr lang="pl-PL" b="1" dirty="0" smtClean="0">
                <a:effectLst/>
              </a:rPr>
              <a:t>mieszkańców</a:t>
            </a:r>
            <a:endParaRPr lang="pl-PL" dirty="0"/>
          </a:p>
        </p:txBody>
      </p:sp>
      <p:sp>
        <p:nvSpPr>
          <p:cNvPr id="3" name="Symbol zastępczy zawartości 2"/>
          <p:cNvSpPr>
            <a:spLocks noGrp="1"/>
          </p:cNvSpPr>
          <p:nvPr>
            <p:ph idx="1"/>
          </p:nvPr>
        </p:nvSpPr>
        <p:spPr/>
        <p:txBody>
          <a:bodyPr>
            <a:normAutofit fontScale="85000" lnSpcReduction="20000"/>
          </a:bodyPr>
          <a:lstStyle/>
          <a:p>
            <a:r>
              <a:rPr lang="pl-PL" b="1" dirty="0"/>
              <a:t>Ekspert Śląskich Smaków</a:t>
            </a:r>
            <a:endParaRPr lang="pl-PL" dirty="0"/>
          </a:p>
          <a:p>
            <a:r>
              <a:rPr lang="pl-PL" dirty="0" smtClean="0"/>
              <a:t>Zaszczytny </a:t>
            </a:r>
            <a:r>
              <a:rPr lang="pl-PL" dirty="0"/>
              <a:t>tytuł Eksperta Śląskich Smaków i nagrodę Złotego Durszlaka zdobyli uczniowie Zasadniczej Szkoły Zawodowej w Żarkach. Młodzież - Żaneta Harasimowicz i Norbert Kozik z I klasy pod kierunkiem Marzenny Lesiak - w tyle zostawiła ekipy profesjonalnych kucharzy z całego województwa. Przebojem okazał się przygotowany przez uczniów z Żarek sernik z sosem z żurawiny. Poza tym deserem jury smakowała zupa cebulowa po śląsku i przepyszna kaczka z jabłkami i żurawiną. W nagrodę młodzi kucharze wzięli udział w warsztatach kuchni molekularnej</a:t>
            </a:r>
            <a:r>
              <a:rPr lang="pl-PL" dirty="0" smtClean="0"/>
              <a:t>.</a:t>
            </a:r>
            <a:endParaRPr lang="pl-PL" dirty="0"/>
          </a:p>
        </p:txBody>
      </p:sp>
    </p:spTree>
    <p:extLst>
      <p:ext uri="{BB962C8B-B14F-4D97-AF65-F5344CB8AC3E}">
        <p14:creationId xmlns:p14="http://schemas.microsoft.com/office/powerpoint/2010/main" val="111525240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a:t>Ekspert Śląskich </a:t>
            </a:r>
            <a:r>
              <a:rPr lang="pl-PL" b="1" dirty="0" smtClean="0"/>
              <a:t>Smaków</a:t>
            </a:r>
            <a:endParaRPr lang="pl-PL" dirty="0"/>
          </a:p>
        </p:txBody>
      </p:sp>
      <p:sp>
        <p:nvSpPr>
          <p:cNvPr id="3" name="Symbol zastępczy zawartości 2"/>
          <p:cNvSpPr>
            <a:spLocks noGrp="1"/>
          </p:cNvSpPr>
          <p:nvPr>
            <p:ph idx="1"/>
          </p:nvPr>
        </p:nvSpPr>
        <p:spPr/>
        <p:txBody>
          <a:bodyPr/>
          <a:lstStyle/>
          <a:p>
            <a:endParaRPr lang="pl-PL"/>
          </a:p>
        </p:txBody>
      </p:sp>
      <p:pic>
        <p:nvPicPr>
          <p:cNvPr id="28674" name="Picture 2" descr="\\pok21d\gci\aaa SERWIS\prezentacja Podsumowanie roku\sl_smaki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556792"/>
            <a:ext cx="7339083"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34857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404664"/>
            <a:ext cx="8686800" cy="838200"/>
          </a:xfrm>
        </p:spPr>
        <p:txBody>
          <a:bodyPr>
            <a:normAutofit/>
          </a:bodyPr>
          <a:lstStyle/>
          <a:p>
            <a:r>
              <a:rPr lang="pl-PL" b="1" dirty="0">
                <a:effectLst/>
              </a:rPr>
              <a:t>Sukcesy </a:t>
            </a:r>
            <a:r>
              <a:rPr lang="pl-PL" b="1" dirty="0" smtClean="0">
                <a:effectLst/>
              </a:rPr>
              <a:t>mieszkańców</a:t>
            </a:r>
            <a:endParaRPr lang="pl-PL" dirty="0"/>
          </a:p>
        </p:txBody>
      </p:sp>
      <p:sp>
        <p:nvSpPr>
          <p:cNvPr id="3" name="Symbol zastępczy zawartości 2"/>
          <p:cNvSpPr>
            <a:spLocks noGrp="1"/>
          </p:cNvSpPr>
          <p:nvPr>
            <p:ph idx="1"/>
          </p:nvPr>
        </p:nvSpPr>
        <p:spPr/>
        <p:txBody>
          <a:bodyPr>
            <a:normAutofit/>
          </a:bodyPr>
          <a:lstStyle/>
          <a:p>
            <a:r>
              <a:rPr lang="pl-PL" sz="2800" b="1" dirty="0"/>
              <a:t>Gospodarstwo Agroturystyczne „Między Zamkami” z Kotowic w gm. Żarki najlepsze w województwie śląskim</a:t>
            </a:r>
            <a:endParaRPr lang="pl-PL" sz="2800" dirty="0"/>
          </a:p>
          <a:p>
            <a:r>
              <a:rPr lang="pl-PL" sz="2800" dirty="0"/>
              <a:t>Pierwsze miejsce dla jurajskiego </a:t>
            </a:r>
            <a:r>
              <a:rPr lang="pl-PL" sz="2800" dirty="0" err="1"/>
              <a:t>agrogospodarstwa</a:t>
            </a:r>
            <a:r>
              <a:rPr lang="pl-PL" sz="2800" dirty="0"/>
              <a:t> z gminy Żarki w Wojewódzkim Konkursie na Najlepsze Gospodarstwo Agroturystyczne. </a:t>
            </a:r>
          </a:p>
        </p:txBody>
      </p:sp>
    </p:spTree>
    <p:extLst>
      <p:ext uri="{BB962C8B-B14F-4D97-AF65-F5344CB8AC3E}">
        <p14:creationId xmlns:p14="http://schemas.microsoft.com/office/powerpoint/2010/main" val="248511895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400" b="1" dirty="0"/>
              <a:t>Gospodarstwo Agroturystyczne „Między Zamkami”</a:t>
            </a:r>
            <a:endParaRPr lang="pl-PL" sz="2400" dirty="0"/>
          </a:p>
        </p:txBody>
      </p:sp>
      <p:sp>
        <p:nvSpPr>
          <p:cNvPr id="3" name="Symbol zastępczy zawartości 2"/>
          <p:cNvSpPr>
            <a:spLocks noGrp="1"/>
          </p:cNvSpPr>
          <p:nvPr>
            <p:ph idx="1"/>
          </p:nvPr>
        </p:nvSpPr>
        <p:spPr/>
        <p:txBody>
          <a:bodyPr/>
          <a:lstStyle/>
          <a:p>
            <a:endParaRPr lang="pl-PL"/>
          </a:p>
        </p:txBody>
      </p:sp>
      <p:pic>
        <p:nvPicPr>
          <p:cNvPr id="29699" name="Picture 3" descr="\\pok21d\gci\aaa SERWIS\prezentacja Podsumowanie roku\agro_miedzy_zamkami_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556791"/>
            <a:ext cx="7344816" cy="4884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057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Budowa  i przebudowa ciągu drogowego</a:t>
            </a:r>
            <a:endParaRPr lang="pl-PL" dirty="0"/>
          </a:p>
        </p:txBody>
      </p:sp>
      <p:sp>
        <p:nvSpPr>
          <p:cNvPr id="3" name="Symbol zastępczy zawartości 2"/>
          <p:cNvSpPr>
            <a:spLocks noGrp="1"/>
          </p:cNvSpPr>
          <p:nvPr>
            <p:ph idx="1"/>
          </p:nvPr>
        </p:nvSpPr>
        <p:spPr/>
        <p:txBody>
          <a:bodyPr/>
          <a:lstStyle/>
          <a:p>
            <a:endParaRPr lang="pl-PL"/>
          </a:p>
        </p:txBody>
      </p:sp>
      <p:pic>
        <p:nvPicPr>
          <p:cNvPr id="4" name="Picture 4" descr="\\pok21d\gci\aaa SERWIS\prezentacja Podsumowanie roku\osiedle\osiedle_przed.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1640" y="1556792"/>
            <a:ext cx="6624736"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82693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2400" b="1" dirty="0"/>
              <a:t>Gospodarstwo Agroturystyczne „Między Zamkami”</a:t>
            </a:r>
            <a:endParaRPr lang="pl-PL" sz="2400" dirty="0"/>
          </a:p>
        </p:txBody>
      </p:sp>
      <p:sp>
        <p:nvSpPr>
          <p:cNvPr id="3" name="Symbol zastępczy zawartości 2"/>
          <p:cNvSpPr>
            <a:spLocks noGrp="1"/>
          </p:cNvSpPr>
          <p:nvPr>
            <p:ph idx="1"/>
          </p:nvPr>
        </p:nvSpPr>
        <p:spPr/>
        <p:txBody>
          <a:bodyPr/>
          <a:lstStyle/>
          <a:p>
            <a:endParaRPr lang="pl-PL"/>
          </a:p>
        </p:txBody>
      </p:sp>
      <p:pic>
        <p:nvPicPr>
          <p:cNvPr id="4" name="Picture 2" descr="\\pok21d\gci\aaa SERWIS\prezentacja Podsumowanie roku\agro_miedzy_Zamkami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556791"/>
            <a:ext cx="7632848" cy="4942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9121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404664"/>
            <a:ext cx="8686800" cy="838200"/>
          </a:xfrm>
        </p:spPr>
        <p:txBody>
          <a:bodyPr>
            <a:normAutofit/>
          </a:bodyPr>
          <a:lstStyle/>
          <a:p>
            <a:r>
              <a:rPr lang="pl-PL" b="1" dirty="0">
                <a:effectLst/>
              </a:rPr>
              <a:t>Sukcesy </a:t>
            </a:r>
            <a:r>
              <a:rPr lang="pl-PL" b="1" dirty="0" smtClean="0">
                <a:effectLst/>
              </a:rPr>
              <a:t>mieszkańców</a:t>
            </a:r>
            <a:endParaRPr lang="pl-PL" dirty="0"/>
          </a:p>
        </p:txBody>
      </p:sp>
      <p:sp>
        <p:nvSpPr>
          <p:cNvPr id="3" name="Symbol zastępczy zawartości 2"/>
          <p:cNvSpPr>
            <a:spLocks noGrp="1"/>
          </p:cNvSpPr>
          <p:nvPr>
            <p:ph idx="1"/>
          </p:nvPr>
        </p:nvSpPr>
        <p:spPr/>
        <p:txBody>
          <a:bodyPr>
            <a:normAutofit/>
          </a:bodyPr>
          <a:lstStyle/>
          <a:p>
            <a:r>
              <a:rPr lang="pl-PL" sz="2800" b="1" dirty="0"/>
              <a:t>Nagroda dla </a:t>
            </a:r>
            <a:r>
              <a:rPr lang="pl-PL" sz="2800" b="1" dirty="0" err="1" smtClean="0"/>
              <a:t>Miniskansenu</a:t>
            </a:r>
            <a:r>
              <a:rPr lang="pl-PL" sz="2800" b="1" dirty="0" smtClean="0"/>
              <a:t> </a:t>
            </a:r>
            <a:r>
              <a:rPr lang="pl-PL" sz="2800" b="1" dirty="0"/>
              <a:t>Wsi Jurajskiej w Przybynowie.</a:t>
            </a:r>
            <a:endParaRPr lang="pl-PL" sz="2800" dirty="0"/>
          </a:p>
          <a:p>
            <a:r>
              <a:rPr lang="pl-PL" sz="2800" dirty="0"/>
              <a:t>Najlepszym przedsięwzięciem odnowy wsi w województwie śląskim uznano </a:t>
            </a:r>
            <a:r>
              <a:rPr lang="pl-PL" sz="2800" dirty="0" err="1" smtClean="0"/>
              <a:t>Miniskansen</a:t>
            </a:r>
            <a:r>
              <a:rPr lang="pl-PL" sz="2800" dirty="0" smtClean="0"/>
              <a:t> </a:t>
            </a:r>
            <a:r>
              <a:rPr lang="pl-PL" sz="2800" dirty="0"/>
              <a:t>Wsi Jurajskiej w Przybynowie prowadzony przez Barbarę i Artura Sochów w ramach Konkursu piękna Wieś Województwa Śląskiego</a:t>
            </a:r>
            <a:r>
              <a:rPr lang="pl-PL" sz="2800" dirty="0" smtClean="0"/>
              <a:t>.</a:t>
            </a:r>
            <a:endParaRPr lang="pl-PL" sz="2800" dirty="0"/>
          </a:p>
        </p:txBody>
      </p:sp>
    </p:spTree>
    <p:extLst>
      <p:ext uri="{BB962C8B-B14F-4D97-AF65-F5344CB8AC3E}">
        <p14:creationId xmlns:p14="http://schemas.microsoft.com/office/powerpoint/2010/main" val="102733195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err="1" smtClean="0"/>
              <a:t>Miniskansen</a:t>
            </a:r>
            <a:r>
              <a:rPr lang="pl-PL" b="1" dirty="0" smtClean="0"/>
              <a:t> </a:t>
            </a:r>
            <a:r>
              <a:rPr lang="pl-PL" b="1" dirty="0"/>
              <a:t>Wsi Jurajskiej</a:t>
            </a:r>
            <a:endParaRPr lang="pl-PL" dirty="0"/>
          </a:p>
        </p:txBody>
      </p:sp>
      <p:sp>
        <p:nvSpPr>
          <p:cNvPr id="3" name="Symbol zastępczy zawartości 2"/>
          <p:cNvSpPr>
            <a:spLocks noGrp="1"/>
          </p:cNvSpPr>
          <p:nvPr>
            <p:ph idx="1"/>
          </p:nvPr>
        </p:nvSpPr>
        <p:spPr/>
        <p:txBody>
          <a:bodyPr/>
          <a:lstStyle/>
          <a:p>
            <a:endParaRPr lang="pl-PL"/>
          </a:p>
        </p:txBody>
      </p:sp>
      <p:pic>
        <p:nvPicPr>
          <p:cNvPr id="30722" name="Picture 2" descr="\\pok21d\gci\aaa SERWIS\prezentacja Podsumowanie roku\miiskansenl.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556791"/>
            <a:ext cx="7488832" cy="4984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61050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404664"/>
            <a:ext cx="8686800" cy="838200"/>
          </a:xfrm>
        </p:spPr>
        <p:txBody>
          <a:bodyPr>
            <a:normAutofit/>
          </a:bodyPr>
          <a:lstStyle/>
          <a:p>
            <a:r>
              <a:rPr lang="pl-PL" b="1" dirty="0">
                <a:effectLst/>
              </a:rPr>
              <a:t>Sukcesy </a:t>
            </a:r>
            <a:r>
              <a:rPr lang="pl-PL" b="1" dirty="0" smtClean="0">
                <a:effectLst/>
              </a:rPr>
              <a:t>mieszkańców</a:t>
            </a:r>
            <a:endParaRPr lang="pl-PL" dirty="0"/>
          </a:p>
        </p:txBody>
      </p:sp>
      <p:sp>
        <p:nvSpPr>
          <p:cNvPr id="3" name="Symbol zastępczy zawartości 2"/>
          <p:cNvSpPr>
            <a:spLocks noGrp="1"/>
          </p:cNvSpPr>
          <p:nvPr>
            <p:ph idx="1"/>
          </p:nvPr>
        </p:nvSpPr>
        <p:spPr/>
        <p:txBody>
          <a:bodyPr>
            <a:normAutofit/>
          </a:bodyPr>
          <a:lstStyle/>
          <a:p>
            <a:r>
              <a:rPr lang="pl-PL" sz="2800" b="1" dirty="0"/>
              <a:t>Certyfikaty turystyczne dla pierogów z Maciejówki i </a:t>
            </a:r>
            <a:r>
              <a:rPr lang="pl-PL" sz="2800" b="1" dirty="0" err="1"/>
              <a:t>Miniskansenu</a:t>
            </a:r>
            <a:r>
              <a:rPr lang="pl-PL" sz="2800" b="1" dirty="0"/>
              <a:t> Wsi Jurajskiej w Przybynowie.</a:t>
            </a:r>
            <a:endParaRPr lang="pl-PL" sz="2800" dirty="0"/>
          </a:p>
          <a:p>
            <a:r>
              <a:rPr lang="pl-PL" sz="2800" dirty="0"/>
              <a:t>Częstochowska Organizacja Turystyczna przyznała certyfikaty dla osób zajmujących się turystyką. Najlepszym produktem turystycznym uznano </a:t>
            </a:r>
            <a:r>
              <a:rPr lang="pl-PL" sz="2800" dirty="0" err="1"/>
              <a:t>Miniskansen</a:t>
            </a:r>
            <a:r>
              <a:rPr lang="pl-PL" sz="2800" dirty="0"/>
              <a:t> Wsi Jurajskiej przy </a:t>
            </a:r>
            <a:r>
              <a:rPr lang="pl-PL" sz="2800" dirty="0" err="1"/>
              <a:t>Agrogospodarstwie</a:t>
            </a:r>
            <a:r>
              <a:rPr lang="pl-PL" sz="2800" dirty="0"/>
              <a:t> Pod Skałką, a najlepszą potrawą – pierogi z Zagrody Maciejówka</a:t>
            </a:r>
            <a:r>
              <a:rPr lang="pl-PL" sz="2800" dirty="0" smtClean="0"/>
              <a:t>.</a:t>
            </a:r>
            <a:endParaRPr lang="pl-PL" sz="2800" dirty="0"/>
          </a:p>
        </p:txBody>
      </p:sp>
    </p:spTree>
    <p:extLst>
      <p:ext uri="{BB962C8B-B14F-4D97-AF65-F5344CB8AC3E}">
        <p14:creationId xmlns:p14="http://schemas.microsoft.com/office/powerpoint/2010/main" val="370240413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404664"/>
            <a:ext cx="8686800" cy="838200"/>
          </a:xfrm>
        </p:spPr>
        <p:txBody>
          <a:bodyPr>
            <a:normAutofit/>
          </a:bodyPr>
          <a:lstStyle/>
          <a:p>
            <a:r>
              <a:rPr lang="pl-PL" b="1" dirty="0">
                <a:effectLst/>
              </a:rPr>
              <a:t>Sukcesy </a:t>
            </a:r>
            <a:r>
              <a:rPr lang="pl-PL" b="1" dirty="0" smtClean="0">
                <a:effectLst/>
              </a:rPr>
              <a:t>mieszkańców</a:t>
            </a:r>
            <a:endParaRPr lang="pl-PL" dirty="0"/>
          </a:p>
        </p:txBody>
      </p:sp>
      <p:sp>
        <p:nvSpPr>
          <p:cNvPr id="3" name="Symbol zastępczy zawartości 2"/>
          <p:cNvSpPr>
            <a:spLocks noGrp="1"/>
          </p:cNvSpPr>
          <p:nvPr>
            <p:ph idx="1"/>
          </p:nvPr>
        </p:nvSpPr>
        <p:spPr/>
        <p:txBody>
          <a:bodyPr>
            <a:normAutofit fontScale="85000" lnSpcReduction="20000"/>
          </a:bodyPr>
          <a:lstStyle/>
          <a:p>
            <a:r>
              <a:rPr lang="pl-PL" b="1" dirty="0"/>
              <a:t>Wojciech Mszyca laureatem nagrody wojewody</a:t>
            </a:r>
            <a:endParaRPr lang="pl-PL" dirty="0"/>
          </a:p>
          <a:p>
            <a:r>
              <a:rPr lang="pl-PL" dirty="0"/>
              <a:t>Statuetkami „Śląskie na 5” nagradzane są osoby i instytucje, których osiągnięcia znacząco przyczyniły się do promocji województwa śląskiego, jego dorobku gospodarczego, naukowego i kulturalnego w Unii Europejskiej. W 2011 roku statuetka trafiła do rąk Wojciecha Mszycy w kategorii Kultura za ochronę i upowszechnianie dóbr kultury, zabytków techniki, a szczególnie za promowanie w czasie  polskiej prezydencji w UE - polskiego, śląskiego, katowickiego 86-letniego roweru </a:t>
            </a:r>
            <a:r>
              <a:rPr lang="pl-PL" dirty="0" err="1"/>
              <a:t>Ebeco</a:t>
            </a:r>
            <a:r>
              <a:rPr lang="pl-PL" dirty="0"/>
              <a:t> z 1925 r. na międzynarodowej 14. Velocipediade'2011 w Lipsku oraz na 38. zlocie Adler-Motor-</a:t>
            </a:r>
            <a:r>
              <a:rPr lang="pl-PL" dirty="0" err="1"/>
              <a:t>Veteranen</a:t>
            </a:r>
            <a:r>
              <a:rPr lang="pl-PL" dirty="0"/>
              <a:t>-Club w Bad </a:t>
            </a:r>
            <a:r>
              <a:rPr lang="pl-PL" dirty="0" err="1"/>
              <a:t>Buchau</a:t>
            </a:r>
            <a:r>
              <a:rPr lang="pl-PL" dirty="0"/>
              <a:t> </a:t>
            </a:r>
          </a:p>
        </p:txBody>
      </p:sp>
    </p:spTree>
    <p:extLst>
      <p:ext uri="{BB962C8B-B14F-4D97-AF65-F5344CB8AC3E}">
        <p14:creationId xmlns:p14="http://schemas.microsoft.com/office/powerpoint/2010/main" val="350762481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800" b="1" dirty="0"/>
              <a:t>Wojciech Mszyca </a:t>
            </a:r>
            <a:r>
              <a:rPr lang="pl-PL" sz="2800" b="1" dirty="0" smtClean="0"/>
              <a:t>laureat </a:t>
            </a:r>
            <a:r>
              <a:rPr lang="pl-PL" sz="2800" b="1" dirty="0"/>
              <a:t>nagrody </a:t>
            </a:r>
            <a:r>
              <a:rPr lang="pl-PL" sz="2800" b="1" dirty="0" smtClean="0"/>
              <a:t>wojewody</a:t>
            </a:r>
            <a:endParaRPr lang="pl-PL" sz="2800" dirty="0"/>
          </a:p>
        </p:txBody>
      </p:sp>
      <p:sp>
        <p:nvSpPr>
          <p:cNvPr id="3" name="Symbol zastępczy zawartości 2"/>
          <p:cNvSpPr>
            <a:spLocks noGrp="1"/>
          </p:cNvSpPr>
          <p:nvPr>
            <p:ph idx="1"/>
          </p:nvPr>
        </p:nvSpPr>
        <p:spPr/>
        <p:txBody>
          <a:bodyPr/>
          <a:lstStyle/>
          <a:p>
            <a:endParaRPr lang="pl-PL"/>
          </a:p>
        </p:txBody>
      </p:sp>
      <p:pic>
        <p:nvPicPr>
          <p:cNvPr id="31746" name="Picture 2" descr="\\pok21d\gci\aaa SERWIS\prezentacja Podsumowanie roku\mszyca_nagroda_wojewo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431" y="1556792"/>
            <a:ext cx="7403977" cy="4932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7616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404664"/>
            <a:ext cx="8686800" cy="838200"/>
          </a:xfrm>
        </p:spPr>
        <p:txBody>
          <a:bodyPr>
            <a:normAutofit/>
          </a:bodyPr>
          <a:lstStyle/>
          <a:p>
            <a:r>
              <a:rPr lang="pl-PL" dirty="0">
                <a:effectLst/>
              </a:rPr>
              <a:t>Sukcesy </a:t>
            </a:r>
            <a:r>
              <a:rPr lang="pl-PL" dirty="0" smtClean="0">
                <a:effectLst/>
              </a:rPr>
              <a:t>Gminy</a:t>
            </a:r>
            <a:endParaRPr lang="pl-PL" dirty="0"/>
          </a:p>
        </p:txBody>
      </p:sp>
      <p:sp>
        <p:nvSpPr>
          <p:cNvPr id="3" name="Symbol zastępczy zawartości 2"/>
          <p:cNvSpPr>
            <a:spLocks noGrp="1"/>
          </p:cNvSpPr>
          <p:nvPr>
            <p:ph idx="1"/>
          </p:nvPr>
        </p:nvSpPr>
        <p:spPr/>
        <p:txBody>
          <a:bodyPr>
            <a:normAutofit/>
          </a:bodyPr>
          <a:lstStyle/>
          <a:p>
            <a:r>
              <a:rPr lang="pl-PL" sz="2800" b="1" dirty="0"/>
              <a:t>Żarki - w dwudziestce najlepiej prosperujących gmin województwa śląskiego</a:t>
            </a:r>
            <a:endParaRPr lang="pl-PL" sz="2800" dirty="0"/>
          </a:p>
          <a:p>
            <a:r>
              <a:rPr lang="pl-PL" sz="2800" dirty="0" smtClean="0"/>
              <a:t>Regionalna </a:t>
            </a:r>
            <a:r>
              <a:rPr lang="pl-PL" sz="2800" dirty="0"/>
              <a:t>Izba Obrachunkowa w Katowicach przygotowała listę stopnia zamożności poszczególnych gmin. Miarą był dochód przypadający na jednego mieszkańca. W pierwszej dziesiątce najlepiej prosperujących gmin z województwa śląskiego nie ma ani jednej z regionu częstochowskiego. Na 17. tej pozycji są Żarki, z dochodem na mieszkańca wynoszącym 3 872 złote</a:t>
            </a:r>
            <a:r>
              <a:rPr lang="pl-PL" sz="2800" dirty="0" smtClean="0"/>
              <a:t>.</a:t>
            </a:r>
            <a:endParaRPr lang="pl-PL" sz="2800" dirty="0"/>
          </a:p>
        </p:txBody>
      </p:sp>
    </p:spTree>
    <p:extLst>
      <p:ext uri="{BB962C8B-B14F-4D97-AF65-F5344CB8AC3E}">
        <p14:creationId xmlns:p14="http://schemas.microsoft.com/office/powerpoint/2010/main" val="185593590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404664"/>
            <a:ext cx="8686800" cy="838200"/>
          </a:xfrm>
        </p:spPr>
        <p:txBody>
          <a:bodyPr>
            <a:normAutofit/>
          </a:bodyPr>
          <a:lstStyle/>
          <a:p>
            <a:r>
              <a:rPr lang="pl-PL" dirty="0">
                <a:effectLst/>
              </a:rPr>
              <a:t>Sukcesy </a:t>
            </a:r>
            <a:r>
              <a:rPr lang="pl-PL" dirty="0" smtClean="0">
                <a:effectLst/>
              </a:rPr>
              <a:t>Gminy</a:t>
            </a:r>
            <a:endParaRPr lang="pl-PL" dirty="0"/>
          </a:p>
        </p:txBody>
      </p:sp>
      <p:sp>
        <p:nvSpPr>
          <p:cNvPr id="3" name="Symbol zastępczy zawartości 2"/>
          <p:cNvSpPr>
            <a:spLocks noGrp="1"/>
          </p:cNvSpPr>
          <p:nvPr>
            <p:ph idx="1"/>
          </p:nvPr>
        </p:nvSpPr>
        <p:spPr>
          <a:xfrm>
            <a:off x="304800" y="1554162"/>
            <a:ext cx="8686800" cy="4899174"/>
          </a:xfrm>
        </p:spPr>
        <p:txBody>
          <a:bodyPr>
            <a:normAutofit fontScale="85000" lnSpcReduction="20000"/>
          </a:bodyPr>
          <a:lstStyle/>
          <a:p>
            <a:r>
              <a:rPr lang="pl-PL" b="1" dirty="0"/>
              <a:t>Żarki w pięćdziesiątce gmin, które najwięcej wydają na inwestycje w przeliczeniu na 1 mieszkańca</a:t>
            </a:r>
            <a:endParaRPr lang="pl-PL" dirty="0"/>
          </a:p>
          <a:p>
            <a:r>
              <a:rPr lang="pl-PL" dirty="0" smtClean="0"/>
              <a:t>W </a:t>
            </a:r>
            <a:r>
              <a:rPr lang="pl-PL" dirty="0"/>
              <a:t>województwie śląskim na wyższych pozycjach są tylko Wisła, Szczyrk, Ustroń według raportu opublikowanego przez </a:t>
            </a:r>
            <a:r>
              <a:rPr lang="pl-PL" dirty="0" smtClean="0"/>
              <a:t>Rzeczpospolitą. Z </a:t>
            </a:r>
            <a:r>
              <a:rPr lang="pl-PL" dirty="0"/>
              <a:t>województwa śląskiego w 50 znalazły się tylko Wisła - 4060 zł na mieszkańca, Szczyrk - 2 927 zł na mieszkańca, Ustroń - 2311 zł na mieszkańca, Żarki – 2132 zł na mieszkańca.  W Polsce jest 597 gmin miejsko-wiejskich i 306 gmin miejskich to daje łącznie 903 jednostki. Żarki znajdują się na 47 miejscu angażujących znaczne środki na inwestycje wśród 903 samorządów. Zestawienie powstało na podstawie danych Ministerstwa Finansów za 2010 r. </a:t>
            </a:r>
          </a:p>
          <a:p>
            <a:endParaRPr lang="pl-PL" dirty="0"/>
          </a:p>
        </p:txBody>
      </p:sp>
    </p:spTree>
    <p:extLst>
      <p:ext uri="{BB962C8B-B14F-4D97-AF65-F5344CB8AC3E}">
        <p14:creationId xmlns:p14="http://schemas.microsoft.com/office/powerpoint/2010/main" val="193155276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04800" y="404664"/>
            <a:ext cx="8686800" cy="838200"/>
          </a:xfrm>
        </p:spPr>
        <p:txBody>
          <a:bodyPr>
            <a:normAutofit/>
          </a:bodyPr>
          <a:lstStyle/>
          <a:p>
            <a:r>
              <a:rPr lang="pl-PL" dirty="0">
                <a:effectLst/>
              </a:rPr>
              <a:t>Sukcesy </a:t>
            </a:r>
            <a:r>
              <a:rPr lang="pl-PL" dirty="0" smtClean="0">
                <a:effectLst/>
              </a:rPr>
              <a:t>Gminy</a:t>
            </a:r>
            <a:endParaRPr lang="pl-PL" dirty="0"/>
          </a:p>
        </p:txBody>
      </p:sp>
      <p:sp>
        <p:nvSpPr>
          <p:cNvPr id="3" name="Symbol zastępczy zawartości 2"/>
          <p:cNvSpPr>
            <a:spLocks noGrp="1"/>
          </p:cNvSpPr>
          <p:nvPr>
            <p:ph idx="1"/>
          </p:nvPr>
        </p:nvSpPr>
        <p:spPr/>
        <p:txBody>
          <a:bodyPr>
            <a:normAutofit/>
          </a:bodyPr>
          <a:lstStyle/>
          <a:p>
            <a:r>
              <a:rPr lang="pl-PL" sz="2800" b="1" dirty="0"/>
              <a:t>Azbest znika z gminy Żarki</a:t>
            </a:r>
            <a:endParaRPr lang="pl-PL" sz="2800" dirty="0"/>
          </a:p>
          <a:p>
            <a:r>
              <a:rPr lang="pl-PL" sz="2800" b="1" dirty="0"/>
              <a:t>Wartość: </a:t>
            </a:r>
            <a:r>
              <a:rPr lang="pl-PL" sz="2800" dirty="0"/>
              <a:t>pożyczka w wysokości 138 275 zł oraz dotacja w tej samej wysokości czyli razem 276 550 zł </a:t>
            </a:r>
            <a:r>
              <a:rPr lang="pl-PL" sz="2800" dirty="0" smtClean="0"/>
              <a:t>z Wojewódzkiego </a:t>
            </a:r>
            <a:r>
              <a:rPr lang="pl-PL" sz="2800" dirty="0"/>
              <a:t>Funduszu Ochrony Środowiska i Gospodarki Wodnej w Katowicach </a:t>
            </a:r>
          </a:p>
          <a:p>
            <a:r>
              <a:rPr lang="pl-PL" sz="2800" b="1" dirty="0"/>
              <a:t>Efekt: </a:t>
            </a:r>
            <a:r>
              <a:rPr lang="pl-PL" sz="2800" dirty="0"/>
              <a:t>Od 110 mieszkańców zostaną odebrane i zutylizowane wyroby azbestowe </a:t>
            </a:r>
          </a:p>
          <a:p>
            <a:r>
              <a:rPr lang="pl-PL" sz="2800" b="1" dirty="0"/>
              <a:t>Termin: </a:t>
            </a:r>
            <a:r>
              <a:rPr lang="pl-PL" sz="2800" dirty="0"/>
              <a:t>2011 – czerwiec </a:t>
            </a:r>
            <a:r>
              <a:rPr lang="pl-PL" sz="2800" dirty="0" smtClean="0"/>
              <a:t>2012</a:t>
            </a:r>
            <a:endParaRPr lang="pl-PL" sz="2800" dirty="0"/>
          </a:p>
        </p:txBody>
      </p:sp>
    </p:spTree>
    <p:extLst>
      <p:ext uri="{BB962C8B-B14F-4D97-AF65-F5344CB8AC3E}">
        <p14:creationId xmlns:p14="http://schemas.microsoft.com/office/powerpoint/2010/main" val="293225260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a:t>Azbest znika z gminy </a:t>
            </a:r>
            <a:r>
              <a:rPr lang="pl-PL" b="1" dirty="0" smtClean="0"/>
              <a:t>Żarki</a:t>
            </a:r>
            <a:endParaRPr lang="pl-PL" dirty="0"/>
          </a:p>
        </p:txBody>
      </p:sp>
      <p:sp>
        <p:nvSpPr>
          <p:cNvPr id="3" name="Symbol zastępczy zawartości 2"/>
          <p:cNvSpPr>
            <a:spLocks noGrp="1"/>
          </p:cNvSpPr>
          <p:nvPr>
            <p:ph idx="1"/>
          </p:nvPr>
        </p:nvSpPr>
        <p:spPr/>
        <p:txBody>
          <a:bodyPr/>
          <a:lstStyle/>
          <a:p>
            <a:endParaRPr lang="pl-PL"/>
          </a:p>
        </p:txBody>
      </p:sp>
      <p:pic>
        <p:nvPicPr>
          <p:cNvPr id="32771" name="Picture 3" descr="\\pok21d\gci\aaa SERWIS\prezentacja Podsumowanie roku\azbest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556792"/>
            <a:ext cx="7416824" cy="4948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16893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S010167117">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013550A-D70D-4B26-B7C2-355ADEA200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TS010167117</Template>
  <TotalTime>0</TotalTime>
  <Words>2753</Words>
  <Application>Microsoft Office PowerPoint</Application>
  <PresentationFormat>Pokaz na ekranie (4:3)</PresentationFormat>
  <Paragraphs>262</Paragraphs>
  <Slides>100</Slides>
  <Notes>1</Notes>
  <HiddenSlides>0</HiddenSlides>
  <MMClips>0</MMClips>
  <ScaleCrop>false</ScaleCrop>
  <HeadingPairs>
    <vt:vector size="4" baseType="variant">
      <vt:variant>
        <vt:lpstr>Motyw</vt:lpstr>
      </vt:variant>
      <vt:variant>
        <vt:i4>1</vt:i4>
      </vt:variant>
      <vt:variant>
        <vt:lpstr>Tytuły slajdów</vt:lpstr>
      </vt:variant>
      <vt:variant>
        <vt:i4>100</vt:i4>
      </vt:variant>
    </vt:vector>
  </HeadingPairs>
  <TitlesOfParts>
    <vt:vector size="101" baseType="lpstr">
      <vt:lpstr>TS010167117</vt:lpstr>
      <vt:lpstr>Inwestycje, zdarzenia, ludzie – Gmina Żarki </vt:lpstr>
      <vt:lpstr>Kluczowe inwestycje</vt:lpstr>
      <vt:lpstr>Budowa Gimnazjum Gminnego w Żarkach wraz z Jurajskim Centrum Informacji Europejskiej</vt:lpstr>
      <vt:lpstr>Budowa Gimnazjum Gminnego w Żarkach wraz z Jurajskim Centrum Informacji Europejskiej</vt:lpstr>
      <vt:lpstr>Budowa Gimnazjum Gminnego w Żarkach wraz z Jurajskim Centrum Informacji Europejskiej</vt:lpstr>
      <vt:lpstr>Budowa Gimnazjum Gminnego w Żarkach wraz z Jurajskim Centrum Informacji Europejskiej</vt:lpstr>
      <vt:lpstr>Kluczowe inwestycje </vt:lpstr>
      <vt:lpstr>Budowa  i przebudowa ciągu drogowego</vt:lpstr>
      <vt:lpstr>Budowa  i przebudowa ciągu drogowego</vt:lpstr>
      <vt:lpstr>Budowa  i przebudowa ciągu drogowego</vt:lpstr>
      <vt:lpstr>Budowa  i przebudowa ciągu drogowego</vt:lpstr>
      <vt:lpstr>Budowa  i przebudowa ciągu drogowego</vt:lpstr>
      <vt:lpstr>Budowa  i przebudowa ciągu drogowego</vt:lpstr>
      <vt:lpstr>Kluczowe inwestycje </vt:lpstr>
      <vt:lpstr>Prezentacja programu PowerPoint</vt:lpstr>
      <vt:lpstr>Przebudowa dawnej Synagogi w Żarkach na potrzeby Ośrodka Kultury etap II</vt:lpstr>
      <vt:lpstr>Przebudowa dawnej Synagogi w Żarkach na potrzeby Ośrodka Kultury etap II</vt:lpstr>
      <vt:lpstr>Przebudowa dawnej Synagogi w Żarkach na potrzeby Ośrodka Kultury etap II</vt:lpstr>
      <vt:lpstr>Przebudowa dawnej Synagogi w Żarkach na potrzeby Ośrodka Kultury etap II</vt:lpstr>
      <vt:lpstr>Przebudowa dawnej Synagogi w Żarkach na potrzeby Ośrodka Kultury etap II</vt:lpstr>
      <vt:lpstr>Przebudowa dawnej Synagogi w Żarkach na potrzeby Ośrodka Kultury etap II</vt:lpstr>
      <vt:lpstr>Przebudowa dawnej Synagogi w Żarkach na potrzeby Ośrodka Kultury etap II</vt:lpstr>
      <vt:lpstr>Kluczowe inwestycje </vt:lpstr>
      <vt:lpstr>przebudowa kompleksu sportowego przy ulicy Steinkellera w Żarkach</vt:lpstr>
      <vt:lpstr>przebudowa kompleksu sportowego przy ulicy Steinkellera w Żarkach</vt:lpstr>
      <vt:lpstr>przebudowa kompleksu sportowego przy ulicy Steinkellera w Żarkach</vt:lpstr>
      <vt:lpstr>Kluczowe inwestycje </vt:lpstr>
      <vt:lpstr>Prezentacja programu PowerPoint</vt:lpstr>
      <vt:lpstr>Prezentacja programu PowerPoint</vt:lpstr>
      <vt:lpstr>Prezentacja programu PowerPoint</vt:lpstr>
      <vt:lpstr>Prezentacja programu PowerPoint</vt:lpstr>
      <vt:lpstr>Kluczowe inwestycje </vt:lpstr>
      <vt:lpstr>Termomodernizacja budynku Szkoły Podstawowej w Przybynowie</vt:lpstr>
      <vt:lpstr>Termomodernizacja budynku Szkoły Podstawowej w Przybynowie</vt:lpstr>
      <vt:lpstr>Termomodernizacja budynku Szkoły Podstawowej w Przybynowie</vt:lpstr>
      <vt:lpstr>Termomodernizacja budynku Szkoły Podstawowej w Przybynowie</vt:lpstr>
      <vt:lpstr>Kluczowe inwestycje </vt:lpstr>
      <vt:lpstr>Termomodernizacja budynku Przedszkola Publicznego w Żarkach</vt:lpstr>
      <vt:lpstr>Termomodernizacja budynku Przedszkola Publicznego w Żarkach</vt:lpstr>
      <vt:lpstr>Termomodernizacja budynku Przedszkola Publicznego w Żarkach</vt:lpstr>
      <vt:lpstr>Termomodernizacja budynku Przedszkola Publicznego w Żarkach</vt:lpstr>
      <vt:lpstr>Termomodernizacja budynku Przedszkola Publicznego w Żarkach</vt:lpstr>
      <vt:lpstr>Kluczowe inwestycje </vt:lpstr>
      <vt:lpstr>Budowa kompostowni osadów ściekowych przy oczyszczalni ścieków w Żarkach</vt:lpstr>
      <vt:lpstr>Budowa kompostowni osadów ściekowych przy oczyszczalni ścieków w Żarkach</vt:lpstr>
      <vt:lpstr>Kluczowe inwestycje </vt:lpstr>
      <vt:lpstr>Budowa kanalizacji sanitarnej Żarki – Wysoka Lelowska zadanie IV</vt:lpstr>
      <vt:lpstr>Budowa kanalizacji sanitarnej Żarki – Wysoka Lelowska zadanie IV</vt:lpstr>
      <vt:lpstr>Budowa kanalizacji sanitarnej Żarki – Wysoka Lelowska zadanie IV</vt:lpstr>
      <vt:lpstr>Kluczowe inwestycje </vt:lpstr>
      <vt:lpstr>Orlik dla Żarek</vt:lpstr>
      <vt:lpstr>Orlik dla Żarek</vt:lpstr>
      <vt:lpstr>Orlik dla Żarek</vt:lpstr>
      <vt:lpstr>Kluczowe inwestycje </vt:lpstr>
      <vt:lpstr>Przebudowa ulicy Marszałka Józefa Piłsudskiego w Żarkach</vt:lpstr>
      <vt:lpstr>Przebudowa ulicy Marszałka Józefa Piłsudskiego w Żarkach</vt:lpstr>
      <vt:lpstr>Kluczowe inwestycje </vt:lpstr>
      <vt:lpstr>drogA dojazdowA do pól Przybynów – Wysoka Lelowska</vt:lpstr>
      <vt:lpstr>Kluczowe inwestycje </vt:lpstr>
      <vt:lpstr>Prezentacja programu PowerPoint</vt:lpstr>
      <vt:lpstr>Ważne wydarzenia </vt:lpstr>
      <vt:lpstr>Wóz dla OSP Przybynów</vt:lpstr>
      <vt:lpstr>Ważne wydarzenia </vt:lpstr>
      <vt:lpstr>Wóz dla OSP Kotowice</vt:lpstr>
      <vt:lpstr>Środki na naprawy dróg z funduszy popowodziowych</vt:lpstr>
      <vt:lpstr>ul. KolejowA w Ostrowie</vt:lpstr>
      <vt:lpstr>Środki na naprawy dróg z funduszy popowodziowych</vt:lpstr>
      <vt:lpstr>ul. Grzybowa w Przybynowie</vt:lpstr>
      <vt:lpstr>Ul. Grzybowa w przybynowie - po</vt:lpstr>
      <vt:lpstr>Środki na naprawy dróg z funduszy popowodziowych</vt:lpstr>
      <vt:lpstr>ul. Czarka w Żarkach - PRZED</vt:lpstr>
      <vt:lpstr>Ul. kukuczki</vt:lpstr>
      <vt:lpstr>Środki na naprawy dróg z funduszy popowodziowych</vt:lpstr>
      <vt:lpstr>Przebudowa drogi gminnej w Czatachowie </vt:lpstr>
      <vt:lpstr>Przebudowa drogi gminnej w Czatachowie </vt:lpstr>
      <vt:lpstr>Przebudowa drogi gminnej w Czatachowie </vt:lpstr>
      <vt:lpstr>Środki na naprawy dróg z funduszy popowodziowych</vt:lpstr>
      <vt:lpstr>Środki na naprawy dróg z funduszy popowodziowych</vt:lpstr>
      <vt:lpstr>Most na wierzbowej</vt:lpstr>
      <vt:lpstr>Most na wierzbowej</vt:lpstr>
      <vt:lpstr>Sukcesy mieszkańców</vt:lpstr>
      <vt:lpstr>Prezentacja programu PowerPoint</vt:lpstr>
      <vt:lpstr>Prezentacja programu PowerPoint</vt:lpstr>
      <vt:lpstr>Prezentacja programu PowerPoint</vt:lpstr>
      <vt:lpstr>Sukcesy mieszkańców</vt:lpstr>
      <vt:lpstr>Sukcesy mieszkańców</vt:lpstr>
      <vt:lpstr>Ekspert Śląskich Smaków</vt:lpstr>
      <vt:lpstr>Sukcesy mieszkańców</vt:lpstr>
      <vt:lpstr>Gospodarstwo Agroturystyczne „Między Zamkami”</vt:lpstr>
      <vt:lpstr>Gospodarstwo Agroturystyczne „Między Zamkami”</vt:lpstr>
      <vt:lpstr>Sukcesy mieszkańców</vt:lpstr>
      <vt:lpstr>Miniskansen Wsi Jurajskiej</vt:lpstr>
      <vt:lpstr>Sukcesy mieszkańców</vt:lpstr>
      <vt:lpstr>Sukcesy mieszkańców</vt:lpstr>
      <vt:lpstr>Wojciech Mszyca laureat nagrody wojewody</vt:lpstr>
      <vt:lpstr>Sukcesy Gminy</vt:lpstr>
      <vt:lpstr>Sukcesy Gminy</vt:lpstr>
      <vt:lpstr>Sukcesy Gminy</vt:lpstr>
      <vt:lpstr>Azbest znika z gminy Żarki</vt:lpstr>
      <vt:lpstr>Dziękujemy za uwagę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2011-12-28T07:46:07Z</dcterms:created>
  <dcterms:modified xsi:type="dcterms:W3CDTF">2011-12-30T09:56:54Z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TC101671179990</vt:lpwstr>
  </property>
</Properties>
</file>